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notesSlides/notesSlide22.xml" ContentType="application/vnd.openxmlformats-officedocument.presentationml.notesSlide+xml"/>
  <Override PartName="/ppt/charts/chart2.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3" r:id="rId1"/>
  </p:sldMasterIdLst>
  <p:notesMasterIdLst>
    <p:notesMasterId r:id="rId31"/>
  </p:notesMasterIdLst>
  <p:handoutMasterIdLst>
    <p:handoutMasterId r:id="rId32"/>
  </p:handoutMasterIdLst>
  <p:sldIdLst>
    <p:sldId id="419" r:id="rId2"/>
    <p:sldId id="417" r:id="rId3"/>
    <p:sldId id="449" r:id="rId4"/>
    <p:sldId id="420" r:id="rId5"/>
    <p:sldId id="435" r:id="rId6"/>
    <p:sldId id="446" r:id="rId7"/>
    <p:sldId id="437" r:id="rId8"/>
    <p:sldId id="383" r:id="rId9"/>
    <p:sldId id="436" r:id="rId10"/>
    <p:sldId id="448" r:id="rId11"/>
    <p:sldId id="445" r:id="rId12"/>
    <p:sldId id="422" r:id="rId13"/>
    <p:sldId id="391" r:id="rId14"/>
    <p:sldId id="418" r:id="rId15"/>
    <p:sldId id="426" r:id="rId16"/>
    <p:sldId id="424" r:id="rId17"/>
    <p:sldId id="427" r:id="rId18"/>
    <p:sldId id="380" r:id="rId19"/>
    <p:sldId id="385" r:id="rId20"/>
    <p:sldId id="386" r:id="rId21"/>
    <p:sldId id="439" r:id="rId22"/>
    <p:sldId id="423" r:id="rId23"/>
    <p:sldId id="444" r:id="rId24"/>
    <p:sldId id="387" r:id="rId25"/>
    <p:sldId id="392" r:id="rId26"/>
    <p:sldId id="450" r:id="rId27"/>
    <p:sldId id="388" r:id="rId28"/>
    <p:sldId id="389" r:id="rId29"/>
    <p:sldId id="447" r:id="rId30"/>
  </p:sldIdLst>
  <p:sldSz cx="9144000" cy="6858000" type="screen4x3"/>
  <p:notesSz cx="7077075" cy="9363075"/>
  <p:custDataLst>
    <p:tags r:id="rId33"/>
  </p:custDataLst>
  <p:defaultTextStyle>
    <a:defPPr>
      <a:defRPr lang="en-US"/>
    </a:defPPr>
    <a:lvl1pPr algn="ctr" rtl="0" fontAlgn="base">
      <a:spcBef>
        <a:spcPct val="0"/>
      </a:spcBef>
      <a:spcAft>
        <a:spcPct val="0"/>
      </a:spcAft>
      <a:defRPr sz="2400" kern="1200">
        <a:solidFill>
          <a:schemeClr val="tx1"/>
        </a:solidFill>
        <a:latin typeface="Times New Roman" pitchFamily="18" charset="0"/>
        <a:ea typeface="+mn-ea"/>
        <a:cs typeface="+mn-cs"/>
      </a:defRPr>
    </a:lvl1pPr>
    <a:lvl2pPr marL="457200" algn="ctr" rtl="0" fontAlgn="base">
      <a:spcBef>
        <a:spcPct val="0"/>
      </a:spcBef>
      <a:spcAft>
        <a:spcPct val="0"/>
      </a:spcAft>
      <a:defRPr sz="2400" kern="1200">
        <a:solidFill>
          <a:schemeClr val="tx1"/>
        </a:solidFill>
        <a:latin typeface="Times New Roman" pitchFamily="18" charset="0"/>
        <a:ea typeface="+mn-ea"/>
        <a:cs typeface="+mn-cs"/>
      </a:defRPr>
    </a:lvl2pPr>
    <a:lvl3pPr marL="914400" algn="ctr" rtl="0" fontAlgn="base">
      <a:spcBef>
        <a:spcPct val="0"/>
      </a:spcBef>
      <a:spcAft>
        <a:spcPct val="0"/>
      </a:spcAft>
      <a:defRPr sz="2400" kern="1200">
        <a:solidFill>
          <a:schemeClr val="tx1"/>
        </a:solidFill>
        <a:latin typeface="Times New Roman" pitchFamily="18" charset="0"/>
        <a:ea typeface="+mn-ea"/>
        <a:cs typeface="+mn-cs"/>
      </a:defRPr>
    </a:lvl3pPr>
    <a:lvl4pPr marL="1371600" algn="ctr" rtl="0" fontAlgn="base">
      <a:spcBef>
        <a:spcPct val="0"/>
      </a:spcBef>
      <a:spcAft>
        <a:spcPct val="0"/>
      </a:spcAft>
      <a:defRPr sz="2400" kern="1200">
        <a:solidFill>
          <a:schemeClr val="tx1"/>
        </a:solidFill>
        <a:latin typeface="Times New Roman" pitchFamily="18" charset="0"/>
        <a:ea typeface="+mn-ea"/>
        <a:cs typeface="+mn-cs"/>
      </a:defRPr>
    </a:lvl4pPr>
    <a:lvl5pPr marL="1828800" algn="ctr"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49">
          <p15:clr>
            <a:srgbClr val="A4A3A4"/>
          </p15:clr>
        </p15:guide>
        <p15:guide id="2" pos="2229">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 Paley Admin" initials="" lastIdx="1" clrIdx="0"/>
  <p:cmAuthor id="1" name="Tianna" initials="T" lastIdx="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599A9"/>
    <a:srgbClr val="00709A"/>
    <a:srgbClr val="CD123F"/>
    <a:srgbClr val="C0C0C0"/>
    <a:srgbClr val="FEDE8D"/>
    <a:srgbClr val="006600"/>
    <a:srgbClr val="666699"/>
    <a:srgbClr val="996633"/>
    <a:srgbClr val="CC990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477" autoAdjust="0"/>
    <p:restoredTop sz="88347" autoAdjust="0"/>
  </p:normalViewPr>
  <p:slideViewPr>
    <p:cSldViewPr>
      <p:cViewPr>
        <p:scale>
          <a:sx n="50" d="100"/>
          <a:sy n="50" d="100"/>
        </p:scale>
        <p:origin x="1083" y="-9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p:scale>
          <a:sx n="50" d="100"/>
          <a:sy n="50" d="100"/>
        </p:scale>
        <p:origin x="3370" y="446"/>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oleObject" Target="file:///G:\MGT110\Global%20Business%20Lectures\US%20Trade%20in%20Goods.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G:\MGT110\Global%20Business%20Lectures\US%20Trade%20in%20Services.xls"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C:\Users\emh97\Documents\Mgt110\Lectures\Global%20Business%20Lectures\US%20Trade%20Deficit%20from%20bea%20data%2020180212.xls"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Comparison!$A$7</c:f>
              <c:strCache>
                <c:ptCount val="1"/>
                <c:pt idx="0">
                  <c:v>Imports</c:v>
                </c:pt>
              </c:strCache>
            </c:strRef>
          </c:tx>
          <c:spPr>
            <a:solidFill>
              <a:srgbClr val="CC0000"/>
            </a:solidFill>
            <a:ln w="22225" cmpd="sng"/>
          </c:spPr>
          <c:invertIfNegative val="0"/>
          <c:cat>
            <c:strRef>
              <c:f>Comparison!$B$5:$H$5</c:f>
              <c:strCache>
                <c:ptCount val="7"/>
                <c:pt idx="0">
                  <c:v>All Goods</c:v>
                </c:pt>
                <c:pt idx="1">
                  <c:v>Food &amp; Beverage</c:v>
                </c:pt>
                <c:pt idx="2">
                  <c:v>Industrial Supplies</c:v>
                </c:pt>
                <c:pt idx="3">
                  <c:v>Capital Goods</c:v>
                </c:pt>
                <c:pt idx="4">
                  <c:v>Vehicles</c:v>
                </c:pt>
                <c:pt idx="5">
                  <c:v>Consumer Goods</c:v>
                </c:pt>
                <c:pt idx="6">
                  <c:v>Other Goods</c:v>
                </c:pt>
              </c:strCache>
            </c:strRef>
          </c:cat>
          <c:val>
            <c:numRef>
              <c:f>Comparison!$B$7:$H$7</c:f>
              <c:numCache>
                <c:formatCode>#,##0</c:formatCode>
                <c:ptCount val="7"/>
                <c:pt idx="0">
                  <c:v>2241086</c:v>
                </c:pt>
                <c:pt idx="1">
                  <c:v>127688</c:v>
                </c:pt>
                <c:pt idx="2">
                  <c:v>485912</c:v>
                </c:pt>
                <c:pt idx="3">
                  <c:v>599190</c:v>
                </c:pt>
                <c:pt idx="4">
                  <c:v>348287</c:v>
                </c:pt>
                <c:pt idx="5">
                  <c:v>595279</c:v>
                </c:pt>
                <c:pt idx="6">
                  <c:v>84729</c:v>
                </c:pt>
              </c:numCache>
            </c:numRef>
          </c:val>
        </c:ser>
        <c:ser>
          <c:idx val="1"/>
          <c:order val="1"/>
          <c:tx>
            <c:strRef>
              <c:f>Comparison!$A$6</c:f>
              <c:strCache>
                <c:ptCount val="1"/>
                <c:pt idx="0">
                  <c:v>Exports</c:v>
                </c:pt>
              </c:strCache>
            </c:strRef>
          </c:tx>
          <c:spPr>
            <a:solidFill>
              <a:srgbClr val="0070C0"/>
            </a:solidFill>
          </c:spPr>
          <c:invertIfNegative val="0"/>
          <c:cat>
            <c:strRef>
              <c:f>Comparison!$B$5:$H$5</c:f>
              <c:strCache>
                <c:ptCount val="7"/>
                <c:pt idx="0">
                  <c:v>All Goods</c:v>
                </c:pt>
                <c:pt idx="1">
                  <c:v>Food &amp; Beverage</c:v>
                </c:pt>
                <c:pt idx="2">
                  <c:v>Industrial Supplies</c:v>
                </c:pt>
                <c:pt idx="3">
                  <c:v>Capital Goods</c:v>
                </c:pt>
                <c:pt idx="4">
                  <c:v>Vehicles</c:v>
                </c:pt>
                <c:pt idx="5">
                  <c:v>Consumer Goods</c:v>
                </c:pt>
                <c:pt idx="6">
                  <c:v>Other Goods</c:v>
                </c:pt>
              </c:strCache>
            </c:strRef>
          </c:cat>
          <c:val>
            <c:numRef>
              <c:f>Comparison!$B$6:$H$6</c:f>
              <c:numCache>
                <c:formatCode>#,##0</c:formatCode>
                <c:ptCount val="7"/>
                <c:pt idx="0">
                  <c:v>1504914</c:v>
                </c:pt>
                <c:pt idx="1">
                  <c:v>127703</c:v>
                </c:pt>
                <c:pt idx="2">
                  <c:v>428177</c:v>
                </c:pt>
                <c:pt idx="3">
                  <c:v>538338</c:v>
                </c:pt>
                <c:pt idx="4">
                  <c:v>151564</c:v>
                </c:pt>
                <c:pt idx="5">
                  <c:v>197817</c:v>
                </c:pt>
                <c:pt idx="6">
                  <c:v>61316</c:v>
                </c:pt>
              </c:numCache>
            </c:numRef>
          </c:val>
        </c:ser>
        <c:dLbls>
          <c:showLegendKey val="0"/>
          <c:showVal val="0"/>
          <c:showCatName val="0"/>
          <c:showSerName val="0"/>
          <c:showPercent val="0"/>
          <c:showBubbleSize val="0"/>
        </c:dLbls>
        <c:gapWidth val="150"/>
        <c:axId val="391787808"/>
        <c:axId val="391791072"/>
      </c:barChart>
      <c:catAx>
        <c:axId val="391787808"/>
        <c:scaling>
          <c:orientation val="minMax"/>
        </c:scaling>
        <c:delete val="0"/>
        <c:axPos val="l"/>
        <c:numFmt formatCode="General" sourceLinked="0"/>
        <c:majorTickMark val="out"/>
        <c:minorTickMark val="none"/>
        <c:tickLblPos val="nextTo"/>
        <c:txPr>
          <a:bodyPr/>
          <a:lstStyle/>
          <a:p>
            <a:pPr>
              <a:defRPr sz="1400"/>
            </a:pPr>
            <a:endParaRPr lang="en-US"/>
          </a:p>
        </c:txPr>
        <c:crossAx val="391791072"/>
        <c:crosses val="autoZero"/>
        <c:auto val="1"/>
        <c:lblAlgn val="ctr"/>
        <c:lblOffset val="100"/>
        <c:noMultiLvlLbl val="0"/>
      </c:catAx>
      <c:valAx>
        <c:axId val="391791072"/>
        <c:scaling>
          <c:orientation val="minMax"/>
        </c:scaling>
        <c:delete val="0"/>
        <c:axPos val="b"/>
        <c:majorGridlines/>
        <c:numFmt formatCode="#,##0" sourceLinked="1"/>
        <c:majorTickMark val="out"/>
        <c:minorTickMark val="none"/>
        <c:tickLblPos val="nextTo"/>
        <c:txPr>
          <a:bodyPr/>
          <a:lstStyle/>
          <a:p>
            <a:pPr>
              <a:defRPr sz="1400"/>
            </a:pPr>
            <a:endParaRPr lang="en-US"/>
          </a:p>
        </c:txPr>
        <c:crossAx val="391787808"/>
        <c:crosses val="autoZero"/>
        <c:crossBetween val="between"/>
        <c:dispUnits>
          <c:builtInUnit val="thousands"/>
        </c:dispUnits>
      </c:valAx>
    </c:plotArea>
    <c:legend>
      <c:legendPos val="r"/>
      <c:layout>
        <c:manualLayout>
          <c:xMode val="edge"/>
          <c:yMode val="edge"/>
          <c:x val="0.66933175606570305"/>
          <c:y val="0.32116244072056371"/>
          <c:w val="0.22543536084835034"/>
          <c:h val="0.22341716719372343"/>
        </c:manualLayout>
      </c:layout>
      <c:overlay val="1"/>
      <c:txPr>
        <a:bodyPr/>
        <a:lstStyle/>
        <a:p>
          <a:pPr>
            <a:defRPr sz="14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Comparison!$A$6</c:f>
              <c:strCache>
                <c:ptCount val="1"/>
                <c:pt idx="0">
                  <c:v>Imports</c:v>
                </c:pt>
              </c:strCache>
            </c:strRef>
          </c:tx>
          <c:spPr>
            <a:solidFill>
              <a:srgbClr val="CC0000"/>
            </a:solidFill>
            <a:ln w="22225" cmpd="sng"/>
          </c:spPr>
          <c:invertIfNegative val="0"/>
          <c:cat>
            <c:strRef>
              <c:f>Comparison!$B$4:$K$4</c:f>
              <c:strCache>
                <c:ptCount val="10"/>
                <c:pt idx="0">
                  <c:v>Total Services</c:v>
                </c:pt>
                <c:pt idx="1">
                  <c:v>Maint &amp; Repair</c:v>
                </c:pt>
                <c:pt idx="2">
                  <c:v>Transport</c:v>
                </c:pt>
                <c:pt idx="3">
                  <c:v>Travel</c:v>
                </c:pt>
                <c:pt idx="4">
                  <c:v>Insurance</c:v>
                </c:pt>
                <c:pt idx="5">
                  <c:v>Financial</c:v>
                </c:pt>
                <c:pt idx="6">
                  <c:v>Intellectual Property</c:v>
                </c:pt>
                <c:pt idx="7">
                  <c:v>Telecom &amp; Info Svcs</c:v>
                </c:pt>
                <c:pt idx="8">
                  <c:v>Other Business</c:v>
                </c:pt>
                <c:pt idx="9">
                  <c:v>Government Services</c:v>
                </c:pt>
              </c:strCache>
            </c:strRef>
          </c:cat>
          <c:val>
            <c:numRef>
              <c:f>Comparison!$B$6:$K$6</c:f>
              <c:numCache>
                <c:formatCode>#,##0</c:formatCode>
                <c:ptCount val="10"/>
                <c:pt idx="0">
                  <c:v>488999</c:v>
                </c:pt>
                <c:pt idx="1">
                  <c:v>8728</c:v>
                </c:pt>
                <c:pt idx="2">
                  <c:v>97275</c:v>
                </c:pt>
                <c:pt idx="3">
                  <c:v>120526</c:v>
                </c:pt>
                <c:pt idx="4">
                  <c:v>47926</c:v>
                </c:pt>
                <c:pt idx="5">
                  <c:v>19788</c:v>
                </c:pt>
                <c:pt idx="6">
                  <c:v>39599</c:v>
                </c:pt>
                <c:pt idx="7">
                  <c:v>32708</c:v>
                </c:pt>
                <c:pt idx="8">
                  <c:v>100908</c:v>
                </c:pt>
                <c:pt idx="9">
                  <c:v>21541</c:v>
                </c:pt>
              </c:numCache>
            </c:numRef>
          </c:val>
        </c:ser>
        <c:ser>
          <c:idx val="1"/>
          <c:order val="1"/>
          <c:tx>
            <c:strRef>
              <c:f>Comparison!$A$5</c:f>
              <c:strCache>
                <c:ptCount val="1"/>
                <c:pt idx="0">
                  <c:v>Exports</c:v>
                </c:pt>
              </c:strCache>
            </c:strRef>
          </c:tx>
          <c:spPr>
            <a:solidFill>
              <a:srgbClr val="0070C0"/>
            </a:solidFill>
          </c:spPr>
          <c:invertIfNegative val="0"/>
          <c:cat>
            <c:strRef>
              <c:f>Comparison!$B$4:$K$4</c:f>
              <c:strCache>
                <c:ptCount val="10"/>
                <c:pt idx="0">
                  <c:v>Total Services</c:v>
                </c:pt>
                <c:pt idx="1">
                  <c:v>Maint &amp; Repair</c:v>
                </c:pt>
                <c:pt idx="2">
                  <c:v>Transport</c:v>
                </c:pt>
                <c:pt idx="3">
                  <c:v>Travel</c:v>
                </c:pt>
                <c:pt idx="4">
                  <c:v>Insurance</c:v>
                </c:pt>
                <c:pt idx="5">
                  <c:v>Financial</c:v>
                </c:pt>
                <c:pt idx="6">
                  <c:v>Intellectual Property</c:v>
                </c:pt>
                <c:pt idx="7">
                  <c:v>Telecom &amp; Info Svcs</c:v>
                </c:pt>
                <c:pt idx="8">
                  <c:v>Other Business</c:v>
                </c:pt>
                <c:pt idx="9">
                  <c:v>Government Services</c:v>
                </c:pt>
              </c:strCache>
            </c:strRef>
          </c:cat>
          <c:val>
            <c:numRef>
              <c:f>Comparison!$B$5:$K$5</c:f>
              <c:numCache>
                <c:formatCode>#,##0</c:formatCode>
                <c:ptCount val="10"/>
                <c:pt idx="0">
                  <c:v>716429</c:v>
                </c:pt>
                <c:pt idx="1">
                  <c:v>22885</c:v>
                </c:pt>
                <c:pt idx="2">
                  <c:v>84636</c:v>
                </c:pt>
                <c:pt idx="3">
                  <c:v>178582</c:v>
                </c:pt>
                <c:pt idx="4">
                  <c:v>18355</c:v>
                </c:pt>
                <c:pt idx="5">
                  <c:v>88967</c:v>
                </c:pt>
                <c:pt idx="6">
                  <c:v>126460</c:v>
                </c:pt>
                <c:pt idx="7">
                  <c:v>37862</c:v>
                </c:pt>
                <c:pt idx="8">
                  <c:v>138766</c:v>
                </c:pt>
                <c:pt idx="9">
                  <c:v>19916</c:v>
                </c:pt>
              </c:numCache>
            </c:numRef>
          </c:val>
        </c:ser>
        <c:dLbls>
          <c:showLegendKey val="0"/>
          <c:showVal val="0"/>
          <c:showCatName val="0"/>
          <c:showSerName val="0"/>
          <c:showPercent val="0"/>
          <c:showBubbleSize val="0"/>
        </c:dLbls>
        <c:gapWidth val="150"/>
        <c:axId val="516055120"/>
        <c:axId val="516064368"/>
      </c:barChart>
      <c:catAx>
        <c:axId val="516055120"/>
        <c:scaling>
          <c:orientation val="minMax"/>
        </c:scaling>
        <c:delete val="0"/>
        <c:axPos val="l"/>
        <c:numFmt formatCode="General" sourceLinked="0"/>
        <c:majorTickMark val="out"/>
        <c:minorTickMark val="none"/>
        <c:tickLblPos val="nextTo"/>
        <c:txPr>
          <a:bodyPr/>
          <a:lstStyle/>
          <a:p>
            <a:pPr>
              <a:defRPr sz="1400"/>
            </a:pPr>
            <a:endParaRPr lang="en-US"/>
          </a:p>
        </c:txPr>
        <c:crossAx val="516064368"/>
        <c:crosses val="autoZero"/>
        <c:auto val="0"/>
        <c:lblAlgn val="ctr"/>
        <c:lblOffset val="100"/>
        <c:noMultiLvlLbl val="0"/>
      </c:catAx>
      <c:valAx>
        <c:axId val="516064368"/>
        <c:scaling>
          <c:orientation val="minMax"/>
          <c:max val="750000"/>
          <c:min val="0"/>
        </c:scaling>
        <c:delete val="0"/>
        <c:axPos val="b"/>
        <c:numFmt formatCode="#,##0" sourceLinked="1"/>
        <c:majorTickMark val="out"/>
        <c:minorTickMark val="none"/>
        <c:tickLblPos val="nextTo"/>
        <c:txPr>
          <a:bodyPr/>
          <a:lstStyle/>
          <a:p>
            <a:pPr>
              <a:defRPr sz="1400"/>
            </a:pPr>
            <a:endParaRPr lang="en-US"/>
          </a:p>
        </c:txPr>
        <c:crossAx val="516055120"/>
        <c:crosses val="autoZero"/>
        <c:crossBetween val="between"/>
        <c:majorUnit val="100000"/>
        <c:dispUnits>
          <c:builtInUnit val="thousands"/>
        </c:dispUnits>
      </c:valAx>
    </c:plotArea>
    <c:legend>
      <c:legendPos val="r"/>
      <c:layout>
        <c:manualLayout>
          <c:xMode val="edge"/>
          <c:yMode val="edge"/>
          <c:x val="0.67473137760809687"/>
          <c:y val="0.25900190228515013"/>
          <c:w val="0.22543536084835034"/>
          <c:h val="0.22341716719372343"/>
        </c:manualLayout>
      </c:layout>
      <c:overlay val="1"/>
      <c:txPr>
        <a:bodyPr/>
        <a:lstStyle/>
        <a:p>
          <a:pPr>
            <a:defRPr sz="1400"/>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1"/>
          <c:order val="0"/>
          <c:tx>
            <c:strRef>
              <c:f>Sheet0!$B$9</c:f>
              <c:strCache>
                <c:ptCount val="1"/>
                <c:pt idx="0">
                  <c:v>  Imports of goods and services</c:v>
                </c:pt>
              </c:strCache>
            </c:strRef>
          </c:tx>
          <c:spPr>
            <a:ln w="28575" cap="rnd">
              <a:solidFill>
                <a:srgbClr val="FF0000"/>
              </a:solidFill>
              <a:round/>
            </a:ln>
            <a:effectLst/>
          </c:spPr>
          <c:marker>
            <c:symbol val="none"/>
          </c:marker>
          <c:cat>
            <c:strRef>
              <c:f>Sheet0!$C$6:$BG$6</c:f>
              <c:strCache>
                <c:ptCount val="57"/>
                <c:pt idx="0">
                  <c:v>1960</c:v>
                </c:pt>
                <c:pt idx="1">
                  <c:v>1961 </c:v>
                </c:pt>
                <c:pt idx="2">
                  <c:v>1962</c:v>
                </c:pt>
                <c:pt idx="3">
                  <c:v>1963 </c:v>
                </c:pt>
                <c:pt idx="4">
                  <c:v>1964</c:v>
                </c:pt>
                <c:pt idx="5">
                  <c:v>1965 </c:v>
                </c:pt>
                <c:pt idx="6">
                  <c:v>1966</c:v>
                </c:pt>
                <c:pt idx="7">
                  <c:v>1967 </c:v>
                </c:pt>
                <c:pt idx="8">
                  <c:v>1968</c:v>
                </c:pt>
                <c:pt idx="9">
                  <c:v>1969 </c:v>
                </c:pt>
                <c:pt idx="10">
                  <c:v>1970</c:v>
                </c:pt>
                <c:pt idx="11">
                  <c:v>1971 </c:v>
                </c:pt>
                <c:pt idx="12">
                  <c:v>1972</c:v>
                </c:pt>
                <c:pt idx="13">
                  <c:v>1973 </c:v>
                </c:pt>
                <c:pt idx="14">
                  <c:v>1974</c:v>
                </c:pt>
                <c:pt idx="15">
                  <c:v>1975 </c:v>
                </c:pt>
                <c:pt idx="16">
                  <c:v>1976</c:v>
                </c:pt>
                <c:pt idx="17">
                  <c:v>1977 </c:v>
                </c:pt>
                <c:pt idx="18">
                  <c:v>1978</c:v>
                </c:pt>
                <c:pt idx="19">
                  <c:v>1979 </c:v>
                </c:pt>
                <c:pt idx="20">
                  <c:v>1980</c:v>
                </c:pt>
                <c:pt idx="21">
                  <c:v>1981 </c:v>
                </c:pt>
                <c:pt idx="22">
                  <c:v>1982</c:v>
                </c:pt>
                <c:pt idx="23">
                  <c:v>1983 </c:v>
                </c:pt>
                <c:pt idx="24">
                  <c:v>1984</c:v>
                </c:pt>
                <c:pt idx="25">
                  <c:v>1985 </c:v>
                </c:pt>
                <c:pt idx="26">
                  <c:v>1986</c:v>
                </c:pt>
                <c:pt idx="27">
                  <c:v>1987 </c:v>
                </c:pt>
                <c:pt idx="28">
                  <c:v>1988</c:v>
                </c:pt>
                <c:pt idx="29">
                  <c:v>1989 </c:v>
                </c:pt>
                <c:pt idx="30">
                  <c:v>1990</c:v>
                </c:pt>
                <c:pt idx="31">
                  <c:v>1991 </c:v>
                </c:pt>
                <c:pt idx="32">
                  <c:v>1992</c:v>
                </c:pt>
                <c:pt idx="33">
                  <c:v>1993 </c:v>
                </c:pt>
                <c:pt idx="34">
                  <c:v>1994</c:v>
                </c:pt>
                <c:pt idx="35">
                  <c:v>1995 </c:v>
                </c:pt>
                <c:pt idx="36">
                  <c:v>1996</c:v>
                </c:pt>
                <c:pt idx="37">
                  <c:v>1997 </c:v>
                </c:pt>
                <c:pt idx="38">
                  <c:v>1998</c:v>
                </c:pt>
                <c:pt idx="39">
                  <c:v>1999 </c:v>
                </c:pt>
                <c:pt idx="40">
                  <c:v>2000</c:v>
                </c:pt>
                <c:pt idx="41">
                  <c:v>2001 </c:v>
                </c:pt>
                <c:pt idx="42">
                  <c:v>2002</c:v>
                </c:pt>
                <c:pt idx="43">
                  <c:v>2003 </c:v>
                </c:pt>
                <c:pt idx="44">
                  <c:v>2004</c:v>
                </c:pt>
                <c:pt idx="45">
                  <c:v>2005 </c:v>
                </c:pt>
                <c:pt idx="46">
                  <c:v>2006</c:v>
                </c:pt>
                <c:pt idx="47">
                  <c:v>2007 </c:v>
                </c:pt>
                <c:pt idx="48">
                  <c:v>2008</c:v>
                </c:pt>
                <c:pt idx="49">
                  <c:v>2009 </c:v>
                </c:pt>
                <c:pt idx="50">
                  <c:v>2010</c:v>
                </c:pt>
                <c:pt idx="51">
                  <c:v>2011 </c:v>
                </c:pt>
                <c:pt idx="52">
                  <c:v>2012</c:v>
                </c:pt>
                <c:pt idx="53">
                  <c:v>2013 </c:v>
                </c:pt>
                <c:pt idx="54">
                  <c:v>2014</c:v>
                </c:pt>
                <c:pt idx="55">
                  <c:v>2015 </c:v>
                </c:pt>
                <c:pt idx="56">
                  <c:v>2016</c:v>
                </c:pt>
              </c:strCache>
            </c:strRef>
          </c:cat>
          <c:val>
            <c:numRef>
              <c:f>Sheet0!$C$9:$BG$9</c:f>
              <c:numCache>
                <c:formatCode>General</c:formatCode>
                <c:ptCount val="57"/>
                <c:pt idx="0">
                  <c:v>22433</c:v>
                </c:pt>
                <c:pt idx="1">
                  <c:v>22208</c:v>
                </c:pt>
                <c:pt idx="2">
                  <c:v>24352</c:v>
                </c:pt>
                <c:pt idx="3">
                  <c:v>25411</c:v>
                </c:pt>
                <c:pt idx="4">
                  <c:v>27319</c:v>
                </c:pt>
                <c:pt idx="5">
                  <c:v>30621</c:v>
                </c:pt>
                <c:pt idx="6">
                  <c:v>35987</c:v>
                </c:pt>
                <c:pt idx="7">
                  <c:v>38729</c:v>
                </c:pt>
                <c:pt idx="8">
                  <c:v>45292</c:v>
                </c:pt>
                <c:pt idx="9">
                  <c:v>49130</c:v>
                </c:pt>
                <c:pt idx="10">
                  <c:v>54385</c:v>
                </c:pt>
                <c:pt idx="11">
                  <c:v>60980</c:v>
                </c:pt>
                <c:pt idx="12">
                  <c:v>72664</c:v>
                </c:pt>
                <c:pt idx="13">
                  <c:v>89342</c:v>
                </c:pt>
                <c:pt idx="14">
                  <c:v>125189</c:v>
                </c:pt>
                <c:pt idx="15">
                  <c:v>120181</c:v>
                </c:pt>
                <c:pt idx="16">
                  <c:v>148798</c:v>
                </c:pt>
                <c:pt idx="17">
                  <c:v>179547</c:v>
                </c:pt>
                <c:pt idx="18">
                  <c:v>208191</c:v>
                </c:pt>
                <c:pt idx="19">
                  <c:v>248696</c:v>
                </c:pt>
                <c:pt idx="20">
                  <c:v>291242</c:v>
                </c:pt>
                <c:pt idx="21">
                  <c:v>310570</c:v>
                </c:pt>
                <c:pt idx="22">
                  <c:v>299392</c:v>
                </c:pt>
                <c:pt idx="23">
                  <c:v>323874</c:v>
                </c:pt>
                <c:pt idx="24">
                  <c:v>400166</c:v>
                </c:pt>
                <c:pt idx="25">
                  <c:v>410951</c:v>
                </c:pt>
                <c:pt idx="26">
                  <c:v>448572</c:v>
                </c:pt>
                <c:pt idx="27">
                  <c:v>500553</c:v>
                </c:pt>
                <c:pt idx="28">
                  <c:v>545714</c:v>
                </c:pt>
                <c:pt idx="29">
                  <c:v>580145</c:v>
                </c:pt>
                <c:pt idx="30">
                  <c:v>616098</c:v>
                </c:pt>
                <c:pt idx="31">
                  <c:v>609479</c:v>
                </c:pt>
                <c:pt idx="32">
                  <c:v>656094</c:v>
                </c:pt>
                <c:pt idx="33">
                  <c:v>713174</c:v>
                </c:pt>
                <c:pt idx="34">
                  <c:v>801747</c:v>
                </c:pt>
                <c:pt idx="35">
                  <c:v>890771</c:v>
                </c:pt>
                <c:pt idx="36">
                  <c:v>955667</c:v>
                </c:pt>
                <c:pt idx="37">
                  <c:v>1042726</c:v>
                </c:pt>
                <c:pt idx="38">
                  <c:v>1099314</c:v>
                </c:pt>
                <c:pt idx="39">
                  <c:v>1228485</c:v>
                </c:pt>
                <c:pt idx="40">
                  <c:v>1447837</c:v>
                </c:pt>
                <c:pt idx="41">
                  <c:v>1367165</c:v>
                </c:pt>
                <c:pt idx="42">
                  <c:v>1397660</c:v>
                </c:pt>
                <c:pt idx="43">
                  <c:v>1514308</c:v>
                </c:pt>
                <c:pt idx="44">
                  <c:v>1771433</c:v>
                </c:pt>
                <c:pt idx="45">
                  <c:v>2000267</c:v>
                </c:pt>
                <c:pt idx="46">
                  <c:v>2219358</c:v>
                </c:pt>
                <c:pt idx="47">
                  <c:v>2358922</c:v>
                </c:pt>
                <c:pt idx="48">
                  <c:v>2550339</c:v>
                </c:pt>
                <c:pt idx="49">
                  <c:v>1966827</c:v>
                </c:pt>
                <c:pt idx="50">
                  <c:v>2348263</c:v>
                </c:pt>
                <c:pt idx="51">
                  <c:v>2675646</c:v>
                </c:pt>
                <c:pt idx="52">
                  <c:v>2755762</c:v>
                </c:pt>
                <c:pt idx="53">
                  <c:v>2755334</c:v>
                </c:pt>
                <c:pt idx="54">
                  <c:v>2866241</c:v>
                </c:pt>
                <c:pt idx="55">
                  <c:v>2764352</c:v>
                </c:pt>
                <c:pt idx="56">
                  <c:v>2712866</c:v>
                </c:pt>
              </c:numCache>
            </c:numRef>
          </c:val>
          <c:smooth val="0"/>
        </c:ser>
        <c:ser>
          <c:idx val="0"/>
          <c:order val="1"/>
          <c:tx>
            <c:strRef>
              <c:f>Sheet0!$B$8</c:f>
              <c:strCache>
                <c:ptCount val="1"/>
                <c:pt idx="0">
                  <c:v>  Exports of goods and services</c:v>
                </c:pt>
              </c:strCache>
            </c:strRef>
          </c:tx>
          <c:spPr>
            <a:ln w="28575" cap="rnd">
              <a:solidFill>
                <a:schemeClr val="accent2">
                  <a:lumMod val="75000"/>
                </a:schemeClr>
              </a:solidFill>
              <a:round/>
            </a:ln>
            <a:effectLst/>
          </c:spPr>
          <c:marker>
            <c:symbol val="none"/>
          </c:marker>
          <c:cat>
            <c:strRef>
              <c:f>Sheet0!$C$6:$BG$6</c:f>
              <c:strCache>
                <c:ptCount val="57"/>
                <c:pt idx="0">
                  <c:v>1960</c:v>
                </c:pt>
                <c:pt idx="1">
                  <c:v>1961 </c:v>
                </c:pt>
                <c:pt idx="2">
                  <c:v>1962</c:v>
                </c:pt>
                <c:pt idx="3">
                  <c:v>1963 </c:v>
                </c:pt>
                <c:pt idx="4">
                  <c:v>1964</c:v>
                </c:pt>
                <c:pt idx="5">
                  <c:v>1965 </c:v>
                </c:pt>
                <c:pt idx="6">
                  <c:v>1966</c:v>
                </c:pt>
                <c:pt idx="7">
                  <c:v>1967 </c:v>
                </c:pt>
                <c:pt idx="8">
                  <c:v>1968</c:v>
                </c:pt>
                <c:pt idx="9">
                  <c:v>1969 </c:v>
                </c:pt>
                <c:pt idx="10">
                  <c:v>1970</c:v>
                </c:pt>
                <c:pt idx="11">
                  <c:v>1971 </c:v>
                </c:pt>
                <c:pt idx="12">
                  <c:v>1972</c:v>
                </c:pt>
                <c:pt idx="13">
                  <c:v>1973 </c:v>
                </c:pt>
                <c:pt idx="14">
                  <c:v>1974</c:v>
                </c:pt>
                <c:pt idx="15">
                  <c:v>1975 </c:v>
                </c:pt>
                <c:pt idx="16">
                  <c:v>1976</c:v>
                </c:pt>
                <c:pt idx="17">
                  <c:v>1977 </c:v>
                </c:pt>
                <c:pt idx="18">
                  <c:v>1978</c:v>
                </c:pt>
                <c:pt idx="19">
                  <c:v>1979 </c:v>
                </c:pt>
                <c:pt idx="20">
                  <c:v>1980</c:v>
                </c:pt>
                <c:pt idx="21">
                  <c:v>1981 </c:v>
                </c:pt>
                <c:pt idx="22">
                  <c:v>1982</c:v>
                </c:pt>
                <c:pt idx="23">
                  <c:v>1983 </c:v>
                </c:pt>
                <c:pt idx="24">
                  <c:v>1984</c:v>
                </c:pt>
                <c:pt idx="25">
                  <c:v>1985 </c:v>
                </c:pt>
                <c:pt idx="26">
                  <c:v>1986</c:v>
                </c:pt>
                <c:pt idx="27">
                  <c:v>1987 </c:v>
                </c:pt>
                <c:pt idx="28">
                  <c:v>1988</c:v>
                </c:pt>
                <c:pt idx="29">
                  <c:v>1989 </c:v>
                </c:pt>
                <c:pt idx="30">
                  <c:v>1990</c:v>
                </c:pt>
                <c:pt idx="31">
                  <c:v>1991 </c:v>
                </c:pt>
                <c:pt idx="32">
                  <c:v>1992</c:v>
                </c:pt>
                <c:pt idx="33">
                  <c:v>1993 </c:v>
                </c:pt>
                <c:pt idx="34">
                  <c:v>1994</c:v>
                </c:pt>
                <c:pt idx="35">
                  <c:v>1995 </c:v>
                </c:pt>
                <c:pt idx="36">
                  <c:v>1996</c:v>
                </c:pt>
                <c:pt idx="37">
                  <c:v>1997 </c:v>
                </c:pt>
                <c:pt idx="38">
                  <c:v>1998</c:v>
                </c:pt>
                <c:pt idx="39">
                  <c:v>1999 </c:v>
                </c:pt>
                <c:pt idx="40">
                  <c:v>2000</c:v>
                </c:pt>
                <c:pt idx="41">
                  <c:v>2001 </c:v>
                </c:pt>
                <c:pt idx="42">
                  <c:v>2002</c:v>
                </c:pt>
                <c:pt idx="43">
                  <c:v>2003 </c:v>
                </c:pt>
                <c:pt idx="44">
                  <c:v>2004</c:v>
                </c:pt>
                <c:pt idx="45">
                  <c:v>2005 </c:v>
                </c:pt>
                <c:pt idx="46">
                  <c:v>2006</c:v>
                </c:pt>
                <c:pt idx="47">
                  <c:v>2007 </c:v>
                </c:pt>
                <c:pt idx="48">
                  <c:v>2008</c:v>
                </c:pt>
                <c:pt idx="49">
                  <c:v>2009 </c:v>
                </c:pt>
                <c:pt idx="50">
                  <c:v>2010</c:v>
                </c:pt>
                <c:pt idx="51">
                  <c:v>2011 </c:v>
                </c:pt>
                <c:pt idx="52">
                  <c:v>2012</c:v>
                </c:pt>
                <c:pt idx="53">
                  <c:v>2013 </c:v>
                </c:pt>
                <c:pt idx="54">
                  <c:v>2014</c:v>
                </c:pt>
                <c:pt idx="55">
                  <c:v>2015 </c:v>
                </c:pt>
                <c:pt idx="56">
                  <c:v>2016</c:v>
                </c:pt>
              </c:strCache>
            </c:strRef>
          </c:cat>
          <c:val>
            <c:numRef>
              <c:f>Sheet0!$C$8:$BG$8</c:f>
              <c:numCache>
                <c:formatCode>General</c:formatCode>
                <c:ptCount val="57"/>
                <c:pt idx="0">
                  <c:v>25939</c:v>
                </c:pt>
                <c:pt idx="1">
                  <c:v>26403</c:v>
                </c:pt>
                <c:pt idx="2">
                  <c:v>27722</c:v>
                </c:pt>
                <c:pt idx="3">
                  <c:v>29620</c:v>
                </c:pt>
                <c:pt idx="4">
                  <c:v>33340</c:v>
                </c:pt>
                <c:pt idx="5">
                  <c:v>35285</c:v>
                </c:pt>
                <c:pt idx="6">
                  <c:v>38926</c:v>
                </c:pt>
                <c:pt idx="7">
                  <c:v>41333</c:v>
                </c:pt>
                <c:pt idx="8">
                  <c:v>45544</c:v>
                </c:pt>
                <c:pt idx="9">
                  <c:v>49220</c:v>
                </c:pt>
                <c:pt idx="10">
                  <c:v>56640</c:v>
                </c:pt>
                <c:pt idx="11">
                  <c:v>59677</c:v>
                </c:pt>
                <c:pt idx="12">
                  <c:v>67223</c:v>
                </c:pt>
                <c:pt idx="13">
                  <c:v>91242</c:v>
                </c:pt>
                <c:pt idx="14">
                  <c:v>120897</c:v>
                </c:pt>
                <c:pt idx="15">
                  <c:v>132585</c:v>
                </c:pt>
                <c:pt idx="16">
                  <c:v>142716</c:v>
                </c:pt>
                <c:pt idx="17">
                  <c:v>152302</c:v>
                </c:pt>
                <c:pt idx="18">
                  <c:v>178428</c:v>
                </c:pt>
                <c:pt idx="19">
                  <c:v>224132</c:v>
                </c:pt>
                <c:pt idx="20">
                  <c:v>271835</c:v>
                </c:pt>
                <c:pt idx="21">
                  <c:v>294399</c:v>
                </c:pt>
                <c:pt idx="22">
                  <c:v>275235</c:v>
                </c:pt>
                <c:pt idx="23">
                  <c:v>266106</c:v>
                </c:pt>
                <c:pt idx="24">
                  <c:v>291094</c:v>
                </c:pt>
                <c:pt idx="25">
                  <c:v>289071</c:v>
                </c:pt>
                <c:pt idx="26">
                  <c:v>310034</c:v>
                </c:pt>
                <c:pt idx="27">
                  <c:v>348869</c:v>
                </c:pt>
                <c:pt idx="28">
                  <c:v>431150</c:v>
                </c:pt>
                <c:pt idx="29">
                  <c:v>487003</c:v>
                </c:pt>
                <c:pt idx="30">
                  <c:v>535234</c:v>
                </c:pt>
                <c:pt idx="31">
                  <c:v>578343</c:v>
                </c:pt>
                <c:pt idx="32">
                  <c:v>616882</c:v>
                </c:pt>
                <c:pt idx="33">
                  <c:v>642863</c:v>
                </c:pt>
                <c:pt idx="34">
                  <c:v>703254</c:v>
                </c:pt>
                <c:pt idx="35">
                  <c:v>794387</c:v>
                </c:pt>
                <c:pt idx="36">
                  <c:v>851602</c:v>
                </c:pt>
                <c:pt idx="37">
                  <c:v>934453</c:v>
                </c:pt>
                <c:pt idx="38">
                  <c:v>933174</c:v>
                </c:pt>
                <c:pt idx="39">
                  <c:v>969867</c:v>
                </c:pt>
                <c:pt idx="40">
                  <c:v>1075321</c:v>
                </c:pt>
                <c:pt idx="41">
                  <c:v>1005654</c:v>
                </c:pt>
                <c:pt idx="42">
                  <c:v>978706</c:v>
                </c:pt>
                <c:pt idx="43">
                  <c:v>1020418</c:v>
                </c:pt>
                <c:pt idx="44">
                  <c:v>1161549</c:v>
                </c:pt>
                <c:pt idx="45">
                  <c:v>1286022</c:v>
                </c:pt>
                <c:pt idx="46">
                  <c:v>1457642</c:v>
                </c:pt>
                <c:pt idx="47">
                  <c:v>1653548</c:v>
                </c:pt>
                <c:pt idx="48">
                  <c:v>1841612</c:v>
                </c:pt>
                <c:pt idx="49">
                  <c:v>1583053</c:v>
                </c:pt>
                <c:pt idx="50">
                  <c:v>1853606</c:v>
                </c:pt>
                <c:pt idx="51">
                  <c:v>2127021</c:v>
                </c:pt>
                <c:pt idx="52">
                  <c:v>2218989</c:v>
                </c:pt>
                <c:pt idx="53">
                  <c:v>2293457</c:v>
                </c:pt>
                <c:pt idx="54">
                  <c:v>2375905</c:v>
                </c:pt>
                <c:pt idx="55">
                  <c:v>2263907</c:v>
                </c:pt>
                <c:pt idx="56">
                  <c:v>2208072</c:v>
                </c:pt>
              </c:numCache>
            </c:numRef>
          </c:val>
          <c:smooth val="0"/>
        </c:ser>
        <c:dLbls>
          <c:showLegendKey val="0"/>
          <c:showVal val="0"/>
          <c:showCatName val="0"/>
          <c:showSerName val="0"/>
          <c:showPercent val="0"/>
          <c:showBubbleSize val="0"/>
        </c:dLbls>
        <c:smooth val="0"/>
        <c:axId val="516052400"/>
        <c:axId val="516059472"/>
      </c:lineChart>
      <c:dateAx>
        <c:axId val="516052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516059472"/>
        <c:crosses val="autoZero"/>
        <c:auto val="0"/>
        <c:lblOffset val="100"/>
        <c:baseTimeUnit val="days"/>
        <c:majorUnit val="5"/>
      </c:dateAx>
      <c:valAx>
        <c:axId val="516059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16052400"/>
        <c:crosses val="autoZero"/>
        <c:crossBetween val="between"/>
      </c:valAx>
      <c:spPr>
        <a:solidFill>
          <a:schemeClr val="bg2">
            <a:lumMod val="20000"/>
            <a:lumOff val="80000"/>
          </a:schemeClr>
        </a:solidFill>
        <a:ln>
          <a:noFill/>
        </a:ln>
        <a:effectLst/>
      </c:spPr>
    </c:plotArea>
    <c:legend>
      <c:legendPos val="b"/>
      <c:layout>
        <c:manualLayout>
          <c:xMode val="edge"/>
          <c:yMode val="edge"/>
          <c:x val="5.1520539632619704E-2"/>
          <c:y val="0.93617195577825496"/>
          <c:w val="0.89695892073476058"/>
          <c:h val="4.867652907022986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CD8ADF-3AD7-4A48-B15A-3EFC2EBE84D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CE4934E6-C685-44A3-843C-DBAF93E1B1C4}">
      <dgm:prSet/>
      <dgm:spPr>
        <a:solidFill>
          <a:srgbClr val="00709A"/>
        </a:solidFill>
        <a:ln>
          <a:solidFill>
            <a:srgbClr val="00709A"/>
          </a:solidFill>
        </a:ln>
      </dgm:spPr>
      <dgm:t>
        <a:bodyPr/>
        <a:lstStyle/>
        <a:p>
          <a:pPr rtl="0"/>
          <a:r>
            <a:rPr lang="en-IN" b="1" dirty="0" smtClean="0"/>
            <a:t>Importing</a:t>
          </a:r>
          <a:endParaRPr lang="en-IN" dirty="0"/>
        </a:p>
      </dgm:t>
    </dgm:pt>
    <dgm:pt modelId="{C236800F-AD10-43C9-B252-1A5C49A65D40}" type="parTrans" cxnId="{DBF91989-3C74-4066-959E-C071526BCB9B}">
      <dgm:prSet/>
      <dgm:spPr/>
      <dgm:t>
        <a:bodyPr/>
        <a:lstStyle/>
        <a:p>
          <a:endParaRPr lang="en-US"/>
        </a:p>
      </dgm:t>
    </dgm:pt>
    <dgm:pt modelId="{B4AC3611-C85F-4902-9F15-A53A10BE402F}" type="sibTrans" cxnId="{DBF91989-3C74-4066-959E-C071526BCB9B}">
      <dgm:prSet/>
      <dgm:spPr/>
      <dgm:t>
        <a:bodyPr/>
        <a:lstStyle/>
        <a:p>
          <a:endParaRPr lang="en-US"/>
        </a:p>
      </dgm:t>
    </dgm:pt>
    <dgm:pt modelId="{E174C625-F0C9-4143-92E7-23F14C7B2BC7}">
      <dgm:prSet/>
      <dgm:spPr>
        <a:solidFill>
          <a:srgbClr val="00709A"/>
        </a:solidFill>
        <a:ln>
          <a:solidFill>
            <a:srgbClr val="00709A"/>
          </a:solidFill>
        </a:ln>
      </dgm:spPr>
      <dgm:t>
        <a:bodyPr/>
        <a:lstStyle/>
        <a:p>
          <a:pPr rtl="0"/>
          <a:r>
            <a:rPr lang="en-IN" b="1" dirty="0" smtClean="0"/>
            <a:t>Exporting</a:t>
          </a:r>
          <a:endParaRPr lang="en-IN" dirty="0"/>
        </a:p>
      </dgm:t>
    </dgm:pt>
    <dgm:pt modelId="{0D3065E3-0B43-4789-8C6D-2CD8FE599281}" type="parTrans" cxnId="{01066C69-29B5-4BE5-BC5C-979C153601C8}">
      <dgm:prSet/>
      <dgm:spPr/>
      <dgm:t>
        <a:bodyPr/>
        <a:lstStyle/>
        <a:p>
          <a:endParaRPr lang="en-US"/>
        </a:p>
      </dgm:t>
    </dgm:pt>
    <dgm:pt modelId="{11FD11ED-4BC7-4DAC-B0DB-73873AC0B6EA}" type="sibTrans" cxnId="{01066C69-29B5-4BE5-BC5C-979C153601C8}">
      <dgm:prSet/>
      <dgm:spPr/>
      <dgm:t>
        <a:bodyPr/>
        <a:lstStyle/>
        <a:p>
          <a:endParaRPr lang="en-US"/>
        </a:p>
      </dgm:t>
    </dgm:pt>
    <dgm:pt modelId="{939FD769-7B56-498F-89DC-2A9240756EDC}">
      <dgm:prSet/>
      <dgm:spPr>
        <a:solidFill>
          <a:srgbClr val="00709A"/>
        </a:solidFill>
        <a:ln>
          <a:solidFill>
            <a:srgbClr val="00709A"/>
          </a:solidFill>
        </a:ln>
      </dgm:spPr>
      <dgm:t>
        <a:bodyPr/>
        <a:lstStyle/>
        <a:p>
          <a:pPr rtl="0"/>
          <a:r>
            <a:rPr lang="en-IN" b="1" dirty="0" smtClean="0"/>
            <a:t>Foreign Outsourcing</a:t>
          </a:r>
          <a:endParaRPr lang="en-IN" dirty="0"/>
        </a:p>
      </dgm:t>
    </dgm:pt>
    <dgm:pt modelId="{8A177B0A-A01E-4BEE-9C1A-BA4A174B6153}" type="parTrans" cxnId="{6B291808-AA3F-4002-9F74-9FCDFC7E304A}">
      <dgm:prSet/>
      <dgm:spPr/>
      <dgm:t>
        <a:bodyPr/>
        <a:lstStyle/>
        <a:p>
          <a:endParaRPr lang="en-US"/>
        </a:p>
      </dgm:t>
    </dgm:pt>
    <dgm:pt modelId="{D6061F28-20DC-4925-B9D1-0CE391E54E8E}" type="sibTrans" cxnId="{6B291808-AA3F-4002-9F74-9FCDFC7E304A}">
      <dgm:prSet/>
      <dgm:spPr/>
      <dgm:t>
        <a:bodyPr/>
        <a:lstStyle/>
        <a:p>
          <a:endParaRPr lang="en-US"/>
        </a:p>
      </dgm:t>
    </dgm:pt>
    <dgm:pt modelId="{D31B13EF-ED7E-4567-B088-66F2D5ECF0E9}">
      <dgm:prSet/>
      <dgm:spPr>
        <a:noFill/>
        <a:ln>
          <a:solidFill>
            <a:srgbClr val="FFC000"/>
          </a:solidFill>
        </a:ln>
      </dgm:spPr>
      <dgm:t>
        <a:bodyPr/>
        <a:lstStyle/>
        <a:p>
          <a:pPr rtl="0"/>
          <a:r>
            <a:rPr lang="en-IN" b="0" i="0" dirty="0" smtClean="0">
              <a:solidFill>
                <a:schemeClr val="tx2"/>
              </a:solidFill>
            </a:rPr>
            <a:t>Contracting with foreign suppliers to produce products</a:t>
          </a:r>
          <a:endParaRPr lang="en-IN" dirty="0">
            <a:solidFill>
              <a:schemeClr val="tx2"/>
            </a:solidFill>
          </a:endParaRPr>
        </a:p>
      </dgm:t>
    </dgm:pt>
    <dgm:pt modelId="{1330B5E5-C2BD-4455-8414-A8F34E5602A7}" type="parTrans" cxnId="{EB576BBF-0652-4477-97B9-9EE356AF6E17}">
      <dgm:prSet/>
      <dgm:spPr/>
      <dgm:t>
        <a:bodyPr/>
        <a:lstStyle/>
        <a:p>
          <a:endParaRPr lang="en-US"/>
        </a:p>
      </dgm:t>
    </dgm:pt>
    <dgm:pt modelId="{0ADD7329-6C56-4BA1-9088-D41E37BB564F}" type="sibTrans" cxnId="{EB576BBF-0652-4477-97B9-9EE356AF6E17}">
      <dgm:prSet/>
      <dgm:spPr/>
      <dgm:t>
        <a:bodyPr/>
        <a:lstStyle/>
        <a:p>
          <a:endParaRPr lang="en-US"/>
        </a:p>
      </dgm:t>
    </dgm:pt>
    <dgm:pt modelId="{A56E1823-9618-4E94-8410-9FF36A298352}">
      <dgm:prSet/>
      <dgm:spPr>
        <a:ln>
          <a:solidFill>
            <a:srgbClr val="FFC000"/>
          </a:solidFill>
        </a:ln>
      </dgm:spPr>
      <dgm:t>
        <a:bodyPr/>
        <a:lstStyle/>
        <a:p>
          <a:pPr rtl="0"/>
          <a:r>
            <a:rPr lang="en-IN" dirty="0" smtClean="0">
              <a:solidFill>
                <a:schemeClr val="tx2"/>
              </a:solidFill>
            </a:rPr>
            <a:t>Buying products domestically that have been produced or grown in foreign nations</a:t>
          </a:r>
          <a:endParaRPr lang="en-IN" dirty="0">
            <a:solidFill>
              <a:schemeClr val="tx2"/>
            </a:solidFill>
          </a:endParaRPr>
        </a:p>
      </dgm:t>
    </dgm:pt>
    <dgm:pt modelId="{DF1DF710-EF5C-4CD9-828B-36C325403CE6}" type="parTrans" cxnId="{D1A036FA-2AEA-4A84-8F6C-5BCB20702744}">
      <dgm:prSet/>
      <dgm:spPr/>
      <dgm:t>
        <a:bodyPr/>
        <a:lstStyle/>
        <a:p>
          <a:endParaRPr lang="en-US"/>
        </a:p>
      </dgm:t>
    </dgm:pt>
    <dgm:pt modelId="{2DEE9CC1-2F4B-4FD6-ADA2-9B5D8B75C9C2}" type="sibTrans" cxnId="{D1A036FA-2AEA-4A84-8F6C-5BCB20702744}">
      <dgm:prSet/>
      <dgm:spPr/>
      <dgm:t>
        <a:bodyPr/>
        <a:lstStyle/>
        <a:p>
          <a:endParaRPr lang="en-US"/>
        </a:p>
      </dgm:t>
    </dgm:pt>
    <dgm:pt modelId="{8F344F65-07F0-48C3-829C-E03B71ABCE7C}">
      <dgm:prSet/>
      <dgm:spPr>
        <a:ln>
          <a:solidFill>
            <a:srgbClr val="FFC000"/>
          </a:solidFill>
        </a:ln>
      </dgm:spPr>
      <dgm:t>
        <a:bodyPr/>
        <a:lstStyle/>
        <a:p>
          <a:pPr rtl="0"/>
          <a:r>
            <a:rPr lang="en-IN" dirty="0" smtClean="0">
              <a:solidFill>
                <a:schemeClr val="tx2"/>
              </a:solidFill>
            </a:rPr>
            <a:t>Selling products in foreign nations that have been produced domestically</a:t>
          </a:r>
          <a:endParaRPr lang="en-IN" dirty="0">
            <a:solidFill>
              <a:schemeClr val="tx2"/>
            </a:solidFill>
          </a:endParaRPr>
        </a:p>
      </dgm:t>
    </dgm:pt>
    <dgm:pt modelId="{F09C4EE8-EE25-4124-8A0C-6AC26DB88617}" type="parTrans" cxnId="{BF8914F6-82FA-42DD-894E-0E0716F157E9}">
      <dgm:prSet/>
      <dgm:spPr/>
      <dgm:t>
        <a:bodyPr/>
        <a:lstStyle/>
        <a:p>
          <a:endParaRPr lang="en-US"/>
        </a:p>
      </dgm:t>
    </dgm:pt>
    <dgm:pt modelId="{92C71A56-FB52-467A-9612-98E8658273F9}" type="sibTrans" cxnId="{BF8914F6-82FA-42DD-894E-0E0716F157E9}">
      <dgm:prSet/>
      <dgm:spPr/>
      <dgm:t>
        <a:bodyPr/>
        <a:lstStyle/>
        <a:p>
          <a:endParaRPr lang="en-US"/>
        </a:p>
      </dgm:t>
    </dgm:pt>
    <dgm:pt modelId="{A78AE805-76EB-46D5-BDFB-414BF01C486E}" type="pres">
      <dgm:prSet presAssocID="{AFCD8ADF-3AD7-4A48-B15A-3EFC2EBE84D4}" presName="linear" presStyleCnt="0">
        <dgm:presLayoutVars>
          <dgm:dir/>
          <dgm:animLvl val="lvl"/>
          <dgm:resizeHandles val="exact"/>
        </dgm:presLayoutVars>
      </dgm:prSet>
      <dgm:spPr/>
      <dgm:t>
        <a:bodyPr/>
        <a:lstStyle/>
        <a:p>
          <a:endParaRPr lang="en-US"/>
        </a:p>
      </dgm:t>
    </dgm:pt>
    <dgm:pt modelId="{34262A59-1619-426B-AF7D-7D3B9BBD256B}" type="pres">
      <dgm:prSet presAssocID="{CE4934E6-C685-44A3-843C-DBAF93E1B1C4}" presName="parentLin" presStyleCnt="0"/>
      <dgm:spPr/>
    </dgm:pt>
    <dgm:pt modelId="{A70768C7-5258-41DC-8F7A-236D32080E8E}" type="pres">
      <dgm:prSet presAssocID="{CE4934E6-C685-44A3-843C-DBAF93E1B1C4}" presName="parentLeftMargin" presStyleLbl="node1" presStyleIdx="0" presStyleCnt="3"/>
      <dgm:spPr/>
      <dgm:t>
        <a:bodyPr/>
        <a:lstStyle/>
        <a:p>
          <a:endParaRPr lang="en-US"/>
        </a:p>
      </dgm:t>
    </dgm:pt>
    <dgm:pt modelId="{6B135FA0-52CE-4DDD-9DBD-0F5FE621E05E}" type="pres">
      <dgm:prSet presAssocID="{CE4934E6-C685-44A3-843C-DBAF93E1B1C4}" presName="parentText" presStyleLbl="node1" presStyleIdx="0" presStyleCnt="3">
        <dgm:presLayoutVars>
          <dgm:chMax val="0"/>
          <dgm:bulletEnabled val="1"/>
        </dgm:presLayoutVars>
      </dgm:prSet>
      <dgm:spPr/>
      <dgm:t>
        <a:bodyPr/>
        <a:lstStyle/>
        <a:p>
          <a:endParaRPr lang="en-US"/>
        </a:p>
      </dgm:t>
    </dgm:pt>
    <dgm:pt modelId="{96C9FFC4-7208-42F2-8F50-11D9AE7AF90E}" type="pres">
      <dgm:prSet presAssocID="{CE4934E6-C685-44A3-843C-DBAF93E1B1C4}" presName="negativeSpace" presStyleCnt="0"/>
      <dgm:spPr/>
    </dgm:pt>
    <dgm:pt modelId="{14AE9CCA-9DA8-4C8A-830F-A1E9F3A55BBD}" type="pres">
      <dgm:prSet presAssocID="{CE4934E6-C685-44A3-843C-DBAF93E1B1C4}" presName="childText" presStyleLbl="conFgAcc1" presStyleIdx="0" presStyleCnt="3">
        <dgm:presLayoutVars>
          <dgm:bulletEnabled val="1"/>
        </dgm:presLayoutVars>
      </dgm:prSet>
      <dgm:spPr/>
      <dgm:t>
        <a:bodyPr/>
        <a:lstStyle/>
        <a:p>
          <a:endParaRPr lang="en-US"/>
        </a:p>
      </dgm:t>
    </dgm:pt>
    <dgm:pt modelId="{8B268FB6-19AE-41C5-8109-44F59C6B6A02}" type="pres">
      <dgm:prSet presAssocID="{B4AC3611-C85F-4902-9F15-A53A10BE402F}" presName="spaceBetweenRectangles" presStyleCnt="0"/>
      <dgm:spPr/>
    </dgm:pt>
    <dgm:pt modelId="{C9F18005-3104-406C-ADF8-63A8AB4E6E8C}" type="pres">
      <dgm:prSet presAssocID="{E174C625-F0C9-4143-92E7-23F14C7B2BC7}" presName="parentLin" presStyleCnt="0"/>
      <dgm:spPr/>
    </dgm:pt>
    <dgm:pt modelId="{0B2216A3-4A25-4230-9AAA-CA14AFCEE295}" type="pres">
      <dgm:prSet presAssocID="{E174C625-F0C9-4143-92E7-23F14C7B2BC7}" presName="parentLeftMargin" presStyleLbl="node1" presStyleIdx="0" presStyleCnt="3"/>
      <dgm:spPr/>
      <dgm:t>
        <a:bodyPr/>
        <a:lstStyle/>
        <a:p>
          <a:endParaRPr lang="en-US"/>
        </a:p>
      </dgm:t>
    </dgm:pt>
    <dgm:pt modelId="{80E80545-0DD6-4EEF-93C7-E5C54DE07852}" type="pres">
      <dgm:prSet presAssocID="{E174C625-F0C9-4143-92E7-23F14C7B2BC7}" presName="parentText" presStyleLbl="node1" presStyleIdx="1" presStyleCnt="3">
        <dgm:presLayoutVars>
          <dgm:chMax val="0"/>
          <dgm:bulletEnabled val="1"/>
        </dgm:presLayoutVars>
      </dgm:prSet>
      <dgm:spPr/>
      <dgm:t>
        <a:bodyPr/>
        <a:lstStyle/>
        <a:p>
          <a:endParaRPr lang="en-US"/>
        </a:p>
      </dgm:t>
    </dgm:pt>
    <dgm:pt modelId="{1A98C4F4-1402-4DA0-9092-502B5A2402B0}" type="pres">
      <dgm:prSet presAssocID="{E174C625-F0C9-4143-92E7-23F14C7B2BC7}" presName="negativeSpace" presStyleCnt="0"/>
      <dgm:spPr/>
    </dgm:pt>
    <dgm:pt modelId="{93F30EA4-771F-4C8A-9DB8-92B075268366}" type="pres">
      <dgm:prSet presAssocID="{E174C625-F0C9-4143-92E7-23F14C7B2BC7}" presName="childText" presStyleLbl="conFgAcc1" presStyleIdx="1" presStyleCnt="3">
        <dgm:presLayoutVars>
          <dgm:bulletEnabled val="1"/>
        </dgm:presLayoutVars>
      </dgm:prSet>
      <dgm:spPr/>
      <dgm:t>
        <a:bodyPr/>
        <a:lstStyle/>
        <a:p>
          <a:endParaRPr lang="en-US"/>
        </a:p>
      </dgm:t>
    </dgm:pt>
    <dgm:pt modelId="{8B5286A6-1D43-48BA-98A7-FA4143C6A74C}" type="pres">
      <dgm:prSet presAssocID="{11FD11ED-4BC7-4DAC-B0DB-73873AC0B6EA}" presName="spaceBetweenRectangles" presStyleCnt="0"/>
      <dgm:spPr/>
    </dgm:pt>
    <dgm:pt modelId="{FA01163D-7559-4158-9824-8EE9CC1CF5EA}" type="pres">
      <dgm:prSet presAssocID="{939FD769-7B56-498F-89DC-2A9240756EDC}" presName="parentLin" presStyleCnt="0"/>
      <dgm:spPr/>
    </dgm:pt>
    <dgm:pt modelId="{D1F2D734-5AA5-4B0C-94EF-8A32384FE232}" type="pres">
      <dgm:prSet presAssocID="{939FD769-7B56-498F-89DC-2A9240756EDC}" presName="parentLeftMargin" presStyleLbl="node1" presStyleIdx="1" presStyleCnt="3"/>
      <dgm:spPr/>
      <dgm:t>
        <a:bodyPr/>
        <a:lstStyle/>
        <a:p>
          <a:endParaRPr lang="en-US"/>
        </a:p>
      </dgm:t>
    </dgm:pt>
    <dgm:pt modelId="{24D58463-F441-4CB0-BEBC-1FCAF96E1D2F}" type="pres">
      <dgm:prSet presAssocID="{939FD769-7B56-498F-89DC-2A9240756EDC}" presName="parentText" presStyleLbl="node1" presStyleIdx="2" presStyleCnt="3">
        <dgm:presLayoutVars>
          <dgm:chMax val="0"/>
          <dgm:bulletEnabled val="1"/>
        </dgm:presLayoutVars>
      </dgm:prSet>
      <dgm:spPr/>
      <dgm:t>
        <a:bodyPr/>
        <a:lstStyle/>
        <a:p>
          <a:endParaRPr lang="en-US"/>
        </a:p>
      </dgm:t>
    </dgm:pt>
    <dgm:pt modelId="{FC1FD1E1-2BF9-4935-9CF0-38468E6596D1}" type="pres">
      <dgm:prSet presAssocID="{939FD769-7B56-498F-89DC-2A9240756EDC}" presName="negativeSpace" presStyleCnt="0"/>
      <dgm:spPr/>
    </dgm:pt>
    <dgm:pt modelId="{1775CE71-CEE6-4646-AEF8-B587F2463603}" type="pres">
      <dgm:prSet presAssocID="{939FD769-7B56-498F-89DC-2A9240756EDC}" presName="childText" presStyleLbl="conFgAcc1" presStyleIdx="2" presStyleCnt="3">
        <dgm:presLayoutVars>
          <dgm:bulletEnabled val="1"/>
        </dgm:presLayoutVars>
      </dgm:prSet>
      <dgm:spPr/>
      <dgm:t>
        <a:bodyPr/>
        <a:lstStyle/>
        <a:p>
          <a:endParaRPr lang="en-US"/>
        </a:p>
      </dgm:t>
    </dgm:pt>
  </dgm:ptLst>
  <dgm:cxnLst>
    <dgm:cxn modelId="{BF8914F6-82FA-42DD-894E-0E0716F157E9}" srcId="{E174C625-F0C9-4143-92E7-23F14C7B2BC7}" destId="{8F344F65-07F0-48C3-829C-E03B71ABCE7C}" srcOrd="0" destOrd="0" parTransId="{F09C4EE8-EE25-4124-8A0C-6AC26DB88617}" sibTransId="{92C71A56-FB52-467A-9612-98E8658273F9}"/>
    <dgm:cxn modelId="{87A1FFAD-1B52-47F4-8657-7343A77CF28F}" type="presOf" srcId="{A56E1823-9618-4E94-8410-9FF36A298352}" destId="{14AE9CCA-9DA8-4C8A-830F-A1E9F3A55BBD}" srcOrd="0" destOrd="0" presId="urn:microsoft.com/office/officeart/2005/8/layout/list1"/>
    <dgm:cxn modelId="{D0B5FBF5-4853-4746-89CA-246F671A4B25}" type="presOf" srcId="{939FD769-7B56-498F-89DC-2A9240756EDC}" destId="{24D58463-F441-4CB0-BEBC-1FCAF96E1D2F}" srcOrd="1" destOrd="0" presId="urn:microsoft.com/office/officeart/2005/8/layout/list1"/>
    <dgm:cxn modelId="{E5C675FA-7C51-4704-90F7-70A74C6A28A5}" type="presOf" srcId="{D31B13EF-ED7E-4567-B088-66F2D5ECF0E9}" destId="{1775CE71-CEE6-4646-AEF8-B587F2463603}" srcOrd="0" destOrd="0" presId="urn:microsoft.com/office/officeart/2005/8/layout/list1"/>
    <dgm:cxn modelId="{D1A036FA-2AEA-4A84-8F6C-5BCB20702744}" srcId="{CE4934E6-C685-44A3-843C-DBAF93E1B1C4}" destId="{A56E1823-9618-4E94-8410-9FF36A298352}" srcOrd="0" destOrd="0" parTransId="{DF1DF710-EF5C-4CD9-828B-36C325403CE6}" sibTransId="{2DEE9CC1-2F4B-4FD6-ADA2-9B5D8B75C9C2}"/>
    <dgm:cxn modelId="{98823D92-6912-45EF-8C71-4EB5CC994D3E}" type="presOf" srcId="{AFCD8ADF-3AD7-4A48-B15A-3EFC2EBE84D4}" destId="{A78AE805-76EB-46D5-BDFB-414BF01C486E}" srcOrd="0" destOrd="0" presId="urn:microsoft.com/office/officeart/2005/8/layout/list1"/>
    <dgm:cxn modelId="{DBF91989-3C74-4066-959E-C071526BCB9B}" srcId="{AFCD8ADF-3AD7-4A48-B15A-3EFC2EBE84D4}" destId="{CE4934E6-C685-44A3-843C-DBAF93E1B1C4}" srcOrd="0" destOrd="0" parTransId="{C236800F-AD10-43C9-B252-1A5C49A65D40}" sibTransId="{B4AC3611-C85F-4902-9F15-A53A10BE402F}"/>
    <dgm:cxn modelId="{22F2DDF0-C92F-48A7-941C-120047019EC7}" type="presOf" srcId="{CE4934E6-C685-44A3-843C-DBAF93E1B1C4}" destId="{A70768C7-5258-41DC-8F7A-236D32080E8E}" srcOrd="0" destOrd="0" presId="urn:microsoft.com/office/officeart/2005/8/layout/list1"/>
    <dgm:cxn modelId="{F0A74C89-7F48-4FFB-8E10-67F9318CFD2A}" type="presOf" srcId="{8F344F65-07F0-48C3-829C-E03B71ABCE7C}" destId="{93F30EA4-771F-4C8A-9DB8-92B075268366}" srcOrd="0" destOrd="0" presId="urn:microsoft.com/office/officeart/2005/8/layout/list1"/>
    <dgm:cxn modelId="{4CF7E841-CA3F-46AB-9057-4BD3FCAECE4A}" type="presOf" srcId="{E174C625-F0C9-4143-92E7-23F14C7B2BC7}" destId="{0B2216A3-4A25-4230-9AAA-CA14AFCEE295}" srcOrd="0" destOrd="0" presId="urn:microsoft.com/office/officeart/2005/8/layout/list1"/>
    <dgm:cxn modelId="{064A4486-46A2-4014-BE45-1CDA81FAD50D}" type="presOf" srcId="{939FD769-7B56-498F-89DC-2A9240756EDC}" destId="{D1F2D734-5AA5-4B0C-94EF-8A32384FE232}" srcOrd="0" destOrd="0" presId="urn:microsoft.com/office/officeart/2005/8/layout/list1"/>
    <dgm:cxn modelId="{9B01D3E5-AC2D-4476-AC42-5A96924B1E68}" type="presOf" srcId="{CE4934E6-C685-44A3-843C-DBAF93E1B1C4}" destId="{6B135FA0-52CE-4DDD-9DBD-0F5FE621E05E}" srcOrd="1" destOrd="0" presId="urn:microsoft.com/office/officeart/2005/8/layout/list1"/>
    <dgm:cxn modelId="{01066C69-29B5-4BE5-BC5C-979C153601C8}" srcId="{AFCD8ADF-3AD7-4A48-B15A-3EFC2EBE84D4}" destId="{E174C625-F0C9-4143-92E7-23F14C7B2BC7}" srcOrd="1" destOrd="0" parTransId="{0D3065E3-0B43-4789-8C6D-2CD8FE599281}" sibTransId="{11FD11ED-4BC7-4DAC-B0DB-73873AC0B6EA}"/>
    <dgm:cxn modelId="{521B146C-2BF1-453C-BEA6-C6EF58F3DB1F}" type="presOf" srcId="{E174C625-F0C9-4143-92E7-23F14C7B2BC7}" destId="{80E80545-0DD6-4EEF-93C7-E5C54DE07852}" srcOrd="1" destOrd="0" presId="urn:microsoft.com/office/officeart/2005/8/layout/list1"/>
    <dgm:cxn modelId="{EB576BBF-0652-4477-97B9-9EE356AF6E17}" srcId="{939FD769-7B56-498F-89DC-2A9240756EDC}" destId="{D31B13EF-ED7E-4567-B088-66F2D5ECF0E9}" srcOrd="0" destOrd="0" parTransId="{1330B5E5-C2BD-4455-8414-A8F34E5602A7}" sibTransId="{0ADD7329-6C56-4BA1-9088-D41E37BB564F}"/>
    <dgm:cxn modelId="{6B291808-AA3F-4002-9F74-9FCDFC7E304A}" srcId="{AFCD8ADF-3AD7-4A48-B15A-3EFC2EBE84D4}" destId="{939FD769-7B56-498F-89DC-2A9240756EDC}" srcOrd="2" destOrd="0" parTransId="{8A177B0A-A01E-4BEE-9C1A-BA4A174B6153}" sibTransId="{D6061F28-20DC-4925-B9D1-0CE391E54E8E}"/>
    <dgm:cxn modelId="{61D22441-6A9F-4C13-82CD-9E6776B6AD6E}" type="presParOf" srcId="{A78AE805-76EB-46D5-BDFB-414BF01C486E}" destId="{34262A59-1619-426B-AF7D-7D3B9BBD256B}" srcOrd="0" destOrd="0" presId="urn:microsoft.com/office/officeart/2005/8/layout/list1"/>
    <dgm:cxn modelId="{36DF637B-EA78-4224-97EC-82D42304971C}" type="presParOf" srcId="{34262A59-1619-426B-AF7D-7D3B9BBD256B}" destId="{A70768C7-5258-41DC-8F7A-236D32080E8E}" srcOrd="0" destOrd="0" presId="urn:microsoft.com/office/officeart/2005/8/layout/list1"/>
    <dgm:cxn modelId="{D2C38ACB-212B-43FD-8A25-9BA8612F8515}" type="presParOf" srcId="{34262A59-1619-426B-AF7D-7D3B9BBD256B}" destId="{6B135FA0-52CE-4DDD-9DBD-0F5FE621E05E}" srcOrd="1" destOrd="0" presId="urn:microsoft.com/office/officeart/2005/8/layout/list1"/>
    <dgm:cxn modelId="{4C349F93-E31E-40BD-A34C-3C8F2B12E080}" type="presParOf" srcId="{A78AE805-76EB-46D5-BDFB-414BF01C486E}" destId="{96C9FFC4-7208-42F2-8F50-11D9AE7AF90E}" srcOrd="1" destOrd="0" presId="urn:microsoft.com/office/officeart/2005/8/layout/list1"/>
    <dgm:cxn modelId="{7A91C172-52D6-4AC9-AC0C-1E730DB48182}" type="presParOf" srcId="{A78AE805-76EB-46D5-BDFB-414BF01C486E}" destId="{14AE9CCA-9DA8-4C8A-830F-A1E9F3A55BBD}" srcOrd="2" destOrd="0" presId="urn:microsoft.com/office/officeart/2005/8/layout/list1"/>
    <dgm:cxn modelId="{02B46AC0-A9B0-493D-8ABB-FB8AF1A44AB8}" type="presParOf" srcId="{A78AE805-76EB-46D5-BDFB-414BF01C486E}" destId="{8B268FB6-19AE-41C5-8109-44F59C6B6A02}" srcOrd="3" destOrd="0" presId="urn:microsoft.com/office/officeart/2005/8/layout/list1"/>
    <dgm:cxn modelId="{DDD6D47B-8CF6-4482-BE7B-82C9F2589577}" type="presParOf" srcId="{A78AE805-76EB-46D5-BDFB-414BF01C486E}" destId="{C9F18005-3104-406C-ADF8-63A8AB4E6E8C}" srcOrd="4" destOrd="0" presId="urn:microsoft.com/office/officeart/2005/8/layout/list1"/>
    <dgm:cxn modelId="{4FCC6FFD-4D85-4EF5-AFE8-A6301F9F6ED8}" type="presParOf" srcId="{C9F18005-3104-406C-ADF8-63A8AB4E6E8C}" destId="{0B2216A3-4A25-4230-9AAA-CA14AFCEE295}" srcOrd="0" destOrd="0" presId="urn:microsoft.com/office/officeart/2005/8/layout/list1"/>
    <dgm:cxn modelId="{62F23EC4-E2D6-4311-B638-AA28A778106B}" type="presParOf" srcId="{C9F18005-3104-406C-ADF8-63A8AB4E6E8C}" destId="{80E80545-0DD6-4EEF-93C7-E5C54DE07852}" srcOrd="1" destOrd="0" presId="urn:microsoft.com/office/officeart/2005/8/layout/list1"/>
    <dgm:cxn modelId="{06B76698-5579-4F7C-8169-CD5FF43BF7D2}" type="presParOf" srcId="{A78AE805-76EB-46D5-BDFB-414BF01C486E}" destId="{1A98C4F4-1402-4DA0-9092-502B5A2402B0}" srcOrd="5" destOrd="0" presId="urn:microsoft.com/office/officeart/2005/8/layout/list1"/>
    <dgm:cxn modelId="{E1D17255-7D96-41DB-9E25-D4985C08A7FA}" type="presParOf" srcId="{A78AE805-76EB-46D5-BDFB-414BF01C486E}" destId="{93F30EA4-771F-4C8A-9DB8-92B075268366}" srcOrd="6" destOrd="0" presId="urn:microsoft.com/office/officeart/2005/8/layout/list1"/>
    <dgm:cxn modelId="{CF80D397-CEE9-4FF0-9756-768C26F4903F}" type="presParOf" srcId="{A78AE805-76EB-46D5-BDFB-414BF01C486E}" destId="{8B5286A6-1D43-48BA-98A7-FA4143C6A74C}" srcOrd="7" destOrd="0" presId="urn:microsoft.com/office/officeart/2005/8/layout/list1"/>
    <dgm:cxn modelId="{994E2597-D664-4317-8D31-2DC14BC4CD1E}" type="presParOf" srcId="{A78AE805-76EB-46D5-BDFB-414BF01C486E}" destId="{FA01163D-7559-4158-9824-8EE9CC1CF5EA}" srcOrd="8" destOrd="0" presId="urn:microsoft.com/office/officeart/2005/8/layout/list1"/>
    <dgm:cxn modelId="{7E0E33F5-7F38-4647-AB30-025910FA369D}" type="presParOf" srcId="{FA01163D-7559-4158-9824-8EE9CC1CF5EA}" destId="{D1F2D734-5AA5-4B0C-94EF-8A32384FE232}" srcOrd="0" destOrd="0" presId="urn:microsoft.com/office/officeart/2005/8/layout/list1"/>
    <dgm:cxn modelId="{E09B595A-0E2E-4618-9A3D-764BE8023962}" type="presParOf" srcId="{FA01163D-7559-4158-9824-8EE9CC1CF5EA}" destId="{24D58463-F441-4CB0-BEBC-1FCAF96E1D2F}" srcOrd="1" destOrd="0" presId="urn:microsoft.com/office/officeart/2005/8/layout/list1"/>
    <dgm:cxn modelId="{F26239B4-C1C8-4745-991F-73D86FFC5053}" type="presParOf" srcId="{A78AE805-76EB-46D5-BDFB-414BF01C486E}" destId="{FC1FD1E1-2BF9-4935-9CF0-38468E6596D1}" srcOrd="9" destOrd="0" presId="urn:microsoft.com/office/officeart/2005/8/layout/list1"/>
    <dgm:cxn modelId="{13BE8B0D-270C-468E-B637-27A5E4BC0FF5}" type="presParOf" srcId="{A78AE805-76EB-46D5-BDFB-414BF01C486E}" destId="{1775CE71-CEE6-4646-AEF8-B587F2463603}"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FCD8ADF-3AD7-4A48-B15A-3EFC2EBE84D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E174C625-F0C9-4143-92E7-23F14C7B2BC7}">
      <dgm:prSet/>
      <dgm:spPr>
        <a:solidFill>
          <a:srgbClr val="00709A"/>
        </a:solidFill>
        <a:ln>
          <a:solidFill>
            <a:srgbClr val="00709A"/>
          </a:solidFill>
        </a:ln>
      </dgm:spPr>
      <dgm:t>
        <a:bodyPr/>
        <a:lstStyle/>
        <a:p>
          <a:pPr rtl="0"/>
          <a:r>
            <a:rPr lang="en-IN" b="1" dirty="0" smtClean="0"/>
            <a:t>Importing</a:t>
          </a:r>
          <a:endParaRPr lang="en-IN" dirty="0"/>
        </a:p>
      </dgm:t>
    </dgm:pt>
    <dgm:pt modelId="{0D3065E3-0B43-4789-8C6D-2CD8FE599281}" type="parTrans" cxnId="{01066C69-29B5-4BE5-BC5C-979C153601C8}">
      <dgm:prSet/>
      <dgm:spPr/>
      <dgm:t>
        <a:bodyPr/>
        <a:lstStyle/>
        <a:p>
          <a:endParaRPr lang="en-US"/>
        </a:p>
      </dgm:t>
    </dgm:pt>
    <dgm:pt modelId="{11FD11ED-4BC7-4DAC-B0DB-73873AC0B6EA}" type="sibTrans" cxnId="{01066C69-29B5-4BE5-BC5C-979C153601C8}">
      <dgm:prSet/>
      <dgm:spPr/>
      <dgm:t>
        <a:bodyPr/>
        <a:lstStyle/>
        <a:p>
          <a:endParaRPr lang="en-US"/>
        </a:p>
      </dgm:t>
    </dgm:pt>
    <dgm:pt modelId="{DF5FF2F2-E7CD-48D6-BBBC-DCCF8DE385CA}">
      <dgm:prSet/>
      <dgm:spPr>
        <a:ln>
          <a:solidFill>
            <a:srgbClr val="FFC000"/>
          </a:solidFill>
        </a:ln>
      </dgm:spPr>
      <dgm:t>
        <a:bodyPr/>
        <a:lstStyle/>
        <a:p>
          <a:pPr rtl="0"/>
          <a:r>
            <a:rPr lang="en-IN" b="0" i="0" dirty="0" smtClean="0">
              <a:solidFill>
                <a:schemeClr val="tx2"/>
              </a:solidFill>
            </a:rPr>
            <a:t>Buying products domestically that have been produced or grown in foreign nations</a:t>
          </a:r>
          <a:endParaRPr lang="en-IN" dirty="0">
            <a:solidFill>
              <a:schemeClr val="tx2"/>
            </a:solidFill>
          </a:endParaRPr>
        </a:p>
      </dgm:t>
    </dgm:pt>
    <dgm:pt modelId="{47A193DC-9110-4278-AD53-DBAC84206AB3}" type="parTrans" cxnId="{7D5D2861-9E76-441F-B99C-2728A1CF243E}">
      <dgm:prSet/>
      <dgm:spPr/>
      <dgm:t>
        <a:bodyPr/>
        <a:lstStyle/>
        <a:p>
          <a:endParaRPr lang="en-US"/>
        </a:p>
      </dgm:t>
    </dgm:pt>
    <dgm:pt modelId="{BF9F3447-CCD1-43CD-A8E4-F1D7FC11E5EE}" type="sibTrans" cxnId="{7D5D2861-9E76-441F-B99C-2728A1CF243E}">
      <dgm:prSet/>
      <dgm:spPr/>
      <dgm:t>
        <a:bodyPr/>
        <a:lstStyle/>
        <a:p>
          <a:endParaRPr lang="en-US"/>
        </a:p>
      </dgm:t>
    </dgm:pt>
    <dgm:pt modelId="{939FD769-7B56-498F-89DC-2A9240756EDC}">
      <dgm:prSet/>
      <dgm:spPr>
        <a:solidFill>
          <a:srgbClr val="00709A"/>
        </a:solidFill>
        <a:ln>
          <a:solidFill>
            <a:srgbClr val="00709A"/>
          </a:solidFill>
        </a:ln>
      </dgm:spPr>
      <dgm:t>
        <a:bodyPr/>
        <a:lstStyle/>
        <a:p>
          <a:pPr rtl="0"/>
          <a:r>
            <a:rPr lang="en-IN" b="1" dirty="0" smtClean="0"/>
            <a:t>Exporting</a:t>
          </a:r>
          <a:endParaRPr lang="en-IN" dirty="0"/>
        </a:p>
      </dgm:t>
    </dgm:pt>
    <dgm:pt modelId="{8A177B0A-A01E-4BEE-9C1A-BA4A174B6153}" type="parTrans" cxnId="{6B291808-AA3F-4002-9F74-9FCDFC7E304A}">
      <dgm:prSet/>
      <dgm:spPr/>
      <dgm:t>
        <a:bodyPr/>
        <a:lstStyle/>
        <a:p>
          <a:endParaRPr lang="en-US"/>
        </a:p>
      </dgm:t>
    </dgm:pt>
    <dgm:pt modelId="{D6061F28-20DC-4925-B9D1-0CE391E54E8E}" type="sibTrans" cxnId="{6B291808-AA3F-4002-9F74-9FCDFC7E304A}">
      <dgm:prSet/>
      <dgm:spPr/>
      <dgm:t>
        <a:bodyPr/>
        <a:lstStyle/>
        <a:p>
          <a:endParaRPr lang="en-US"/>
        </a:p>
      </dgm:t>
    </dgm:pt>
    <dgm:pt modelId="{D31B13EF-ED7E-4567-B088-66F2D5ECF0E9}">
      <dgm:prSet/>
      <dgm:spPr>
        <a:noFill/>
        <a:ln>
          <a:solidFill>
            <a:srgbClr val="FFC000"/>
          </a:solidFill>
        </a:ln>
      </dgm:spPr>
      <dgm:t>
        <a:bodyPr/>
        <a:lstStyle/>
        <a:p>
          <a:pPr rtl="0"/>
          <a:r>
            <a:rPr lang="en-IN" b="0" i="0" dirty="0" smtClean="0">
              <a:solidFill>
                <a:schemeClr val="tx2"/>
              </a:solidFill>
            </a:rPr>
            <a:t>Selling products in foreign nations that have been produced domestically</a:t>
          </a:r>
          <a:endParaRPr lang="en-IN" dirty="0">
            <a:solidFill>
              <a:schemeClr val="tx2"/>
            </a:solidFill>
          </a:endParaRPr>
        </a:p>
      </dgm:t>
    </dgm:pt>
    <dgm:pt modelId="{1330B5E5-C2BD-4455-8414-A8F34E5602A7}" type="parTrans" cxnId="{EB576BBF-0652-4477-97B9-9EE356AF6E17}">
      <dgm:prSet/>
      <dgm:spPr/>
      <dgm:t>
        <a:bodyPr/>
        <a:lstStyle/>
        <a:p>
          <a:endParaRPr lang="en-US"/>
        </a:p>
      </dgm:t>
    </dgm:pt>
    <dgm:pt modelId="{0ADD7329-6C56-4BA1-9088-D41E37BB564F}" type="sibTrans" cxnId="{EB576BBF-0652-4477-97B9-9EE356AF6E17}">
      <dgm:prSet/>
      <dgm:spPr/>
      <dgm:t>
        <a:bodyPr/>
        <a:lstStyle/>
        <a:p>
          <a:endParaRPr lang="en-US"/>
        </a:p>
      </dgm:t>
    </dgm:pt>
    <dgm:pt modelId="{A78AE805-76EB-46D5-BDFB-414BF01C486E}" type="pres">
      <dgm:prSet presAssocID="{AFCD8ADF-3AD7-4A48-B15A-3EFC2EBE84D4}" presName="linear" presStyleCnt="0">
        <dgm:presLayoutVars>
          <dgm:dir/>
          <dgm:animLvl val="lvl"/>
          <dgm:resizeHandles val="exact"/>
        </dgm:presLayoutVars>
      </dgm:prSet>
      <dgm:spPr/>
      <dgm:t>
        <a:bodyPr/>
        <a:lstStyle/>
        <a:p>
          <a:endParaRPr lang="en-US"/>
        </a:p>
      </dgm:t>
    </dgm:pt>
    <dgm:pt modelId="{C9F18005-3104-406C-ADF8-63A8AB4E6E8C}" type="pres">
      <dgm:prSet presAssocID="{E174C625-F0C9-4143-92E7-23F14C7B2BC7}" presName="parentLin" presStyleCnt="0"/>
      <dgm:spPr/>
    </dgm:pt>
    <dgm:pt modelId="{0B2216A3-4A25-4230-9AAA-CA14AFCEE295}" type="pres">
      <dgm:prSet presAssocID="{E174C625-F0C9-4143-92E7-23F14C7B2BC7}" presName="parentLeftMargin" presStyleLbl="node1" presStyleIdx="0" presStyleCnt="2"/>
      <dgm:spPr/>
      <dgm:t>
        <a:bodyPr/>
        <a:lstStyle/>
        <a:p>
          <a:endParaRPr lang="en-US"/>
        </a:p>
      </dgm:t>
    </dgm:pt>
    <dgm:pt modelId="{80E80545-0DD6-4EEF-93C7-E5C54DE07852}" type="pres">
      <dgm:prSet presAssocID="{E174C625-F0C9-4143-92E7-23F14C7B2BC7}" presName="parentText" presStyleLbl="node1" presStyleIdx="0" presStyleCnt="2">
        <dgm:presLayoutVars>
          <dgm:chMax val="0"/>
          <dgm:bulletEnabled val="1"/>
        </dgm:presLayoutVars>
      </dgm:prSet>
      <dgm:spPr/>
      <dgm:t>
        <a:bodyPr/>
        <a:lstStyle/>
        <a:p>
          <a:endParaRPr lang="en-US"/>
        </a:p>
      </dgm:t>
    </dgm:pt>
    <dgm:pt modelId="{1A98C4F4-1402-4DA0-9092-502B5A2402B0}" type="pres">
      <dgm:prSet presAssocID="{E174C625-F0C9-4143-92E7-23F14C7B2BC7}" presName="negativeSpace" presStyleCnt="0"/>
      <dgm:spPr/>
    </dgm:pt>
    <dgm:pt modelId="{93F30EA4-771F-4C8A-9DB8-92B075268366}" type="pres">
      <dgm:prSet presAssocID="{E174C625-F0C9-4143-92E7-23F14C7B2BC7}" presName="childText" presStyleLbl="conFgAcc1" presStyleIdx="0" presStyleCnt="2">
        <dgm:presLayoutVars>
          <dgm:bulletEnabled val="1"/>
        </dgm:presLayoutVars>
      </dgm:prSet>
      <dgm:spPr/>
      <dgm:t>
        <a:bodyPr/>
        <a:lstStyle/>
        <a:p>
          <a:endParaRPr lang="en-US"/>
        </a:p>
      </dgm:t>
    </dgm:pt>
    <dgm:pt modelId="{8B5286A6-1D43-48BA-98A7-FA4143C6A74C}" type="pres">
      <dgm:prSet presAssocID="{11FD11ED-4BC7-4DAC-B0DB-73873AC0B6EA}" presName="spaceBetweenRectangles" presStyleCnt="0"/>
      <dgm:spPr/>
    </dgm:pt>
    <dgm:pt modelId="{FA01163D-7559-4158-9824-8EE9CC1CF5EA}" type="pres">
      <dgm:prSet presAssocID="{939FD769-7B56-498F-89DC-2A9240756EDC}" presName="parentLin" presStyleCnt="0"/>
      <dgm:spPr/>
    </dgm:pt>
    <dgm:pt modelId="{D1F2D734-5AA5-4B0C-94EF-8A32384FE232}" type="pres">
      <dgm:prSet presAssocID="{939FD769-7B56-498F-89DC-2A9240756EDC}" presName="parentLeftMargin" presStyleLbl="node1" presStyleIdx="0" presStyleCnt="2"/>
      <dgm:spPr/>
      <dgm:t>
        <a:bodyPr/>
        <a:lstStyle/>
        <a:p>
          <a:endParaRPr lang="en-US"/>
        </a:p>
      </dgm:t>
    </dgm:pt>
    <dgm:pt modelId="{24D58463-F441-4CB0-BEBC-1FCAF96E1D2F}" type="pres">
      <dgm:prSet presAssocID="{939FD769-7B56-498F-89DC-2A9240756EDC}" presName="parentText" presStyleLbl="node1" presStyleIdx="1" presStyleCnt="2">
        <dgm:presLayoutVars>
          <dgm:chMax val="0"/>
          <dgm:bulletEnabled val="1"/>
        </dgm:presLayoutVars>
      </dgm:prSet>
      <dgm:spPr/>
      <dgm:t>
        <a:bodyPr/>
        <a:lstStyle/>
        <a:p>
          <a:endParaRPr lang="en-US"/>
        </a:p>
      </dgm:t>
    </dgm:pt>
    <dgm:pt modelId="{FC1FD1E1-2BF9-4935-9CF0-38468E6596D1}" type="pres">
      <dgm:prSet presAssocID="{939FD769-7B56-498F-89DC-2A9240756EDC}" presName="negativeSpace" presStyleCnt="0"/>
      <dgm:spPr/>
    </dgm:pt>
    <dgm:pt modelId="{1775CE71-CEE6-4646-AEF8-B587F2463603}" type="pres">
      <dgm:prSet presAssocID="{939FD769-7B56-498F-89DC-2A9240756EDC}" presName="childText" presStyleLbl="conFgAcc1" presStyleIdx="1" presStyleCnt="2">
        <dgm:presLayoutVars>
          <dgm:bulletEnabled val="1"/>
        </dgm:presLayoutVars>
      </dgm:prSet>
      <dgm:spPr/>
      <dgm:t>
        <a:bodyPr/>
        <a:lstStyle/>
        <a:p>
          <a:endParaRPr lang="en-US"/>
        </a:p>
      </dgm:t>
    </dgm:pt>
  </dgm:ptLst>
  <dgm:cxnLst>
    <dgm:cxn modelId="{4BB86DD6-7A6B-48E2-A2B6-6A063CA4C114}" type="presOf" srcId="{939FD769-7B56-498F-89DC-2A9240756EDC}" destId="{D1F2D734-5AA5-4B0C-94EF-8A32384FE232}" srcOrd="0" destOrd="0" presId="urn:microsoft.com/office/officeart/2005/8/layout/list1"/>
    <dgm:cxn modelId="{D38D418C-0384-42C6-B3C9-7264F3FC8939}" type="presOf" srcId="{DF5FF2F2-E7CD-48D6-BBBC-DCCF8DE385CA}" destId="{93F30EA4-771F-4C8A-9DB8-92B075268366}" srcOrd="0" destOrd="0" presId="urn:microsoft.com/office/officeart/2005/8/layout/list1"/>
    <dgm:cxn modelId="{566EE87E-EE2C-406D-841B-E11EECA4619F}" type="presOf" srcId="{E174C625-F0C9-4143-92E7-23F14C7B2BC7}" destId="{80E80545-0DD6-4EEF-93C7-E5C54DE07852}" srcOrd="1" destOrd="0" presId="urn:microsoft.com/office/officeart/2005/8/layout/list1"/>
    <dgm:cxn modelId="{D18788D9-32B9-4ABB-8B8C-6956A08C18AF}" type="presOf" srcId="{AFCD8ADF-3AD7-4A48-B15A-3EFC2EBE84D4}" destId="{A78AE805-76EB-46D5-BDFB-414BF01C486E}" srcOrd="0" destOrd="0" presId="urn:microsoft.com/office/officeart/2005/8/layout/list1"/>
    <dgm:cxn modelId="{5C1D8C17-DB2B-4313-9062-B4DB7FDD57CC}" type="presOf" srcId="{939FD769-7B56-498F-89DC-2A9240756EDC}" destId="{24D58463-F441-4CB0-BEBC-1FCAF96E1D2F}" srcOrd="1" destOrd="0" presId="urn:microsoft.com/office/officeart/2005/8/layout/list1"/>
    <dgm:cxn modelId="{0A2C1F7D-1FE3-41D2-B356-1C24B6907A44}" type="presOf" srcId="{E174C625-F0C9-4143-92E7-23F14C7B2BC7}" destId="{0B2216A3-4A25-4230-9AAA-CA14AFCEE295}" srcOrd="0" destOrd="0" presId="urn:microsoft.com/office/officeart/2005/8/layout/list1"/>
    <dgm:cxn modelId="{01066C69-29B5-4BE5-BC5C-979C153601C8}" srcId="{AFCD8ADF-3AD7-4A48-B15A-3EFC2EBE84D4}" destId="{E174C625-F0C9-4143-92E7-23F14C7B2BC7}" srcOrd="0" destOrd="0" parTransId="{0D3065E3-0B43-4789-8C6D-2CD8FE599281}" sibTransId="{11FD11ED-4BC7-4DAC-B0DB-73873AC0B6EA}"/>
    <dgm:cxn modelId="{7D5D2861-9E76-441F-B99C-2728A1CF243E}" srcId="{E174C625-F0C9-4143-92E7-23F14C7B2BC7}" destId="{DF5FF2F2-E7CD-48D6-BBBC-DCCF8DE385CA}" srcOrd="0" destOrd="0" parTransId="{47A193DC-9110-4278-AD53-DBAC84206AB3}" sibTransId="{BF9F3447-CCD1-43CD-A8E4-F1D7FC11E5EE}"/>
    <dgm:cxn modelId="{EB576BBF-0652-4477-97B9-9EE356AF6E17}" srcId="{939FD769-7B56-498F-89DC-2A9240756EDC}" destId="{D31B13EF-ED7E-4567-B088-66F2D5ECF0E9}" srcOrd="0" destOrd="0" parTransId="{1330B5E5-C2BD-4455-8414-A8F34E5602A7}" sibTransId="{0ADD7329-6C56-4BA1-9088-D41E37BB564F}"/>
    <dgm:cxn modelId="{97A92022-F92C-42CA-89E8-1C757E9C2B84}" type="presOf" srcId="{D31B13EF-ED7E-4567-B088-66F2D5ECF0E9}" destId="{1775CE71-CEE6-4646-AEF8-B587F2463603}" srcOrd="0" destOrd="0" presId="urn:microsoft.com/office/officeart/2005/8/layout/list1"/>
    <dgm:cxn modelId="{6B291808-AA3F-4002-9F74-9FCDFC7E304A}" srcId="{AFCD8ADF-3AD7-4A48-B15A-3EFC2EBE84D4}" destId="{939FD769-7B56-498F-89DC-2A9240756EDC}" srcOrd="1" destOrd="0" parTransId="{8A177B0A-A01E-4BEE-9C1A-BA4A174B6153}" sibTransId="{D6061F28-20DC-4925-B9D1-0CE391E54E8E}"/>
    <dgm:cxn modelId="{FBCB7DE9-70AD-4ECB-A557-D497089C12DA}" type="presParOf" srcId="{A78AE805-76EB-46D5-BDFB-414BF01C486E}" destId="{C9F18005-3104-406C-ADF8-63A8AB4E6E8C}" srcOrd="0" destOrd="0" presId="urn:microsoft.com/office/officeart/2005/8/layout/list1"/>
    <dgm:cxn modelId="{6283AC1C-ADCF-40FD-9882-712C1AD0C52E}" type="presParOf" srcId="{C9F18005-3104-406C-ADF8-63A8AB4E6E8C}" destId="{0B2216A3-4A25-4230-9AAA-CA14AFCEE295}" srcOrd="0" destOrd="0" presId="urn:microsoft.com/office/officeart/2005/8/layout/list1"/>
    <dgm:cxn modelId="{CA661729-012D-4B41-800D-D13ACBB86B51}" type="presParOf" srcId="{C9F18005-3104-406C-ADF8-63A8AB4E6E8C}" destId="{80E80545-0DD6-4EEF-93C7-E5C54DE07852}" srcOrd="1" destOrd="0" presId="urn:microsoft.com/office/officeart/2005/8/layout/list1"/>
    <dgm:cxn modelId="{C57074F5-B60B-44E1-88F3-5E8A86C8D2BC}" type="presParOf" srcId="{A78AE805-76EB-46D5-BDFB-414BF01C486E}" destId="{1A98C4F4-1402-4DA0-9092-502B5A2402B0}" srcOrd="1" destOrd="0" presId="urn:microsoft.com/office/officeart/2005/8/layout/list1"/>
    <dgm:cxn modelId="{9BF0BB15-5283-4537-BB18-F19737E741EF}" type="presParOf" srcId="{A78AE805-76EB-46D5-BDFB-414BF01C486E}" destId="{93F30EA4-771F-4C8A-9DB8-92B075268366}" srcOrd="2" destOrd="0" presId="urn:microsoft.com/office/officeart/2005/8/layout/list1"/>
    <dgm:cxn modelId="{F67EA39C-A7EE-4103-ADCA-33230ED2020B}" type="presParOf" srcId="{A78AE805-76EB-46D5-BDFB-414BF01C486E}" destId="{8B5286A6-1D43-48BA-98A7-FA4143C6A74C}" srcOrd="3" destOrd="0" presId="urn:microsoft.com/office/officeart/2005/8/layout/list1"/>
    <dgm:cxn modelId="{86CAF20B-0F22-4EF0-9A57-4252F3C531D2}" type="presParOf" srcId="{A78AE805-76EB-46D5-BDFB-414BF01C486E}" destId="{FA01163D-7559-4158-9824-8EE9CC1CF5EA}" srcOrd="4" destOrd="0" presId="urn:microsoft.com/office/officeart/2005/8/layout/list1"/>
    <dgm:cxn modelId="{13219146-52ED-44FA-A0C9-8FAE37AA31E7}" type="presParOf" srcId="{FA01163D-7559-4158-9824-8EE9CC1CF5EA}" destId="{D1F2D734-5AA5-4B0C-94EF-8A32384FE232}" srcOrd="0" destOrd="0" presId="urn:microsoft.com/office/officeart/2005/8/layout/list1"/>
    <dgm:cxn modelId="{35874702-D98D-46EE-AA1F-EFD8972A52A1}" type="presParOf" srcId="{FA01163D-7559-4158-9824-8EE9CC1CF5EA}" destId="{24D58463-F441-4CB0-BEBC-1FCAF96E1D2F}" srcOrd="1" destOrd="0" presId="urn:microsoft.com/office/officeart/2005/8/layout/list1"/>
    <dgm:cxn modelId="{3B5D1126-398E-4E9D-BB7A-4F6993799991}" type="presParOf" srcId="{A78AE805-76EB-46D5-BDFB-414BF01C486E}" destId="{FC1FD1E1-2BF9-4935-9CF0-38468E6596D1}" srcOrd="5" destOrd="0" presId="urn:microsoft.com/office/officeart/2005/8/layout/list1"/>
    <dgm:cxn modelId="{49E5699A-0C54-4018-A57E-EEE22F8F75AF}" type="presParOf" srcId="{A78AE805-76EB-46D5-BDFB-414BF01C486E}" destId="{1775CE71-CEE6-4646-AEF8-B587F2463603}"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FCD8ADF-3AD7-4A48-B15A-3EFC2EBE84D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E174C625-F0C9-4143-92E7-23F14C7B2BC7}">
      <dgm:prSet/>
      <dgm:spPr>
        <a:solidFill>
          <a:schemeClr val="bg2">
            <a:lumMod val="75000"/>
          </a:schemeClr>
        </a:solidFill>
        <a:ln>
          <a:solidFill>
            <a:srgbClr val="00709A"/>
          </a:solidFill>
        </a:ln>
      </dgm:spPr>
      <dgm:t>
        <a:bodyPr/>
        <a:lstStyle/>
        <a:p>
          <a:pPr rtl="0"/>
          <a:r>
            <a:rPr lang="en-IN" b="1" dirty="0" smtClean="0"/>
            <a:t>Importing</a:t>
          </a:r>
          <a:endParaRPr lang="en-IN" dirty="0"/>
        </a:p>
      </dgm:t>
    </dgm:pt>
    <dgm:pt modelId="{0D3065E3-0B43-4789-8C6D-2CD8FE599281}" type="parTrans" cxnId="{01066C69-29B5-4BE5-BC5C-979C153601C8}">
      <dgm:prSet/>
      <dgm:spPr/>
      <dgm:t>
        <a:bodyPr/>
        <a:lstStyle/>
        <a:p>
          <a:endParaRPr lang="en-US"/>
        </a:p>
      </dgm:t>
    </dgm:pt>
    <dgm:pt modelId="{11FD11ED-4BC7-4DAC-B0DB-73873AC0B6EA}" type="sibTrans" cxnId="{01066C69-29B5-4BE5-BC5C-979C153601C8}">
      <dgm:prSet/>
      <dgm:spPr/>
      <dgm:t>
        <a:bodyPr/>
        <a:lstStyle/>
        <a:p>
          <a:endParaRPr lang="en-US"/>
        </a:p>
      </dgm:t>
    </dgm:pt>
    <dgm:pt modelId="{DF5FF2F2-E7CD-48D6-BBBC-DCCF8DE385CA}">
      <dgm:prSet/>
      <dgm:spPr>
        <a:ln>
          <a:solidFill>
            <a:schemeClr val="bg2">
              <a:lumMod val="40000"/>
              <a:lumOff val="60000"/>
            </a:schemeClr>
          </a:solidFill>
        </a:ln>
      </dgm:spPr>
      <dgm:t>
        <a:bodyPr/>
        <a:lstStyle/>
        <a:p>
          <a:pPr rtl="0"/>
          <a:r>
            <a:rPr lang="en-IN" b="0" i="0" dirty="0" smtClean="0">
              <a:solidFill>
                <a:schemeClr val="tx2"/>
              </a:solidFill>
            </a:rPr>
            <a:t>Buying products domestically that have been produced or grown in foreign nations</a:t>
          </a:r>
          <a:endParaRPr lang="en-IN" dirty="0">
            <a:solidFill>
              <a:schemeClr val="tx2"/>
            </a:solidFill>
          </a:endParaRPr>
        </a:p>
      </dgm:t>
    </dgm:pt>
    <dgm:pt modelId="{47A193DC-9110-4278-AD53-DBAC84206AB3}" type="parTrans" cxnId="{7D5D2861-9E76-441F-B99C-2728A1CF243E}">
      <dgm:prSet/>
      <dgm:spPr/>
      <dgm:t>
        <a:bodyPr/>
        <a:lstStyle/>
        <a:p>
          <a:endParaRPr lang="en-US"/>
        </a:p>
      </dgm:t>
    </dgm:pt>
    <dgm:pt modelId="{BF9F3447-CCD1-43CD-A8E4-F1D7FC11E5EE}" type="sibTrans" cxnId="{7D5D2861-9E76-441F-B99C-2728A1CF243E}">
      <dgm:prSet/>
      <dgm:spPr/>
      <dgm:t>
        <a:bodyPr/>
        <a:lstStyle/>
        <a:p>
          <a:endParaRPr lang="en-US"/>
        </a:p>
      </dgm:t>
    </dgm:pt>
    <dgm:pt modelId="{939FD769-7B56-498F-89DC-2A9240756EDC}">
      <dgm:prSet/>
      <dgm:spPr>
        <a:solidFill>
          <a:schemeClr val="bg2">
            <a:lumMod val="75000"/>
          </a:schemeClr>
        </a:solidFill>
        <a:ln>
          <a:solidFill>
            <a:srgbClr val="00709A"/>
          </a:solidFill>
        </a:ln>
      </dgm:spPr>
      <dgm:t>
        <a:bodyPr/>
        <a:lstStyle/>
        <a:p>
          <a:pPr rtl="0"/>
          <a:r>
            <a:rPr lang="en-IN" b="1" dirty="0" smtClean="0"/>
            <a:t>Exporting</a:t>
          </a:r>
          <a:endParaRPr lang="en-IN" dirty="0"/>
        </a:p>
      </dgm:t>
    </dgm:pt>
    <dgm:pt modelId="{8A177B0A-A01E-4BEE-9C1A-BA4A174B6153}" type="parTrans" cxnId="{6B291808-AA3F-4002-9F74-9FCDFC7E304A}">
      <dgm:prSet/>
      <dgm:spPr/>
      <dgm:t>
        <a:bodyPr/>
        <a:lstStyle/>
        <a:p>
          <a:endParaRPr lang="en-US"/>
        </a:p>
      </dgm:t>
    </dgm:pt>
    <dgm:pt modelId="{D6061F28-20DC-4925-B9D1-0CE391E54E8E}" type="sibTrans" cxnId="{6B291808-AA3F-4002-9F74-9FCDFC7E304A}">
      <dgm:prSet/>
      <dgm:spPr/>
      <dgm:t>
        <a:bodyPr/>
        <a:lstStyle/>
        <a:p>
          <a:endParaRPr lang="en-US"/>
        </a:p>
      </dgm:t>
    </dgm:pt>
    <dgm:pt modelId="{D31B13EF-ED7E-4567-B088-66F2D5ECF0E9}">
      <dgm:prSet/>
      <dgm:spPr>
        <a:noFill/>
        <a:ln>
          <a:solidFill>
            <a:schemeClr val="bg2">
              <a:lumMod val="40000"/>
              <a:lumOff val="60000"/>
            </a:schemeClr>
          </a:solidFill>
        </a:ln>
      </dgm:spPr>
      <dgm:t>
        <a:bodyPr/>
        <a:lstStyle/>
        <a:p>
          <a:pPr rtl="0"/>
          <a:r>
            <a:rPr lang="en-IN" b="0" i="0" dirty="0" smtClean="0">
              <a:solidFill>
                <a:schemeClr val="tx2"/>
              </a:solidFill>
            </a:rPr>
            <a:t>Selling products in foreign nations that have been produced domestically</a:t>
          </a:r>
          <a:endParaRPr lang="en-IN" dirty="0">
            <a:solidFill>
              <a:schemeClr val="tx2"/>
            </a:solidFill>
          </a:endParaRPr>
        </a:p>
      </dgm:t>
    </dgm:pt>
    <dgm:pt modelId="{1330B5E5-C2BD-4455-8414-A8F34E5602A7}" type="parTrans" cxnId="{EB576BBF-0652-4477-97B9-9EE356AF6E17}">
      <dgm:prSet/>
      <dgm:spPr/>
      <dgm:t>
        <a:bodyPr/>
        <a:lstStyle/>
        <a:p>
          <a:endParaRPr lang="en-US"/>
        </a:p>
      </dgm:t>
    </dgm:pt>
    <dgm:pt modelId="{0ADD7329-6C56-4BA1-9088-D41E37BB564F}" type="sibTrans" cxnId="{EB576BBF-0652-4477-97B9-9EE356AF6E17}">
      <dgm:prSet/>
      <dgm:spPr/>
      <dgm:t>
        <a:bodyPr/>
        <a:lstStyle/>
        <a:p>
          <a:endParaRPr lang="en-US"/>
        </a:p>
      </dgm:t>
    </dgm:pt>
    <dgm:pt modelId="{A78AE805-76EB-46D5-BDFB-414BF01C486E}" type="pres">
      <dgm:prSet presAssocID="{AFCD8ADF-3AD7-4A48-B15A-3EFC2EBE84D4}" presName="linear" presStyleCnt="0">
        <dgm:presLayoutVars>
          <dgm:dir/>
          <dgm:animLvl val="lvl"/>
          <dgm:resizeHandles val="exact"/>
        </dgm:presLayoutVars>
      </dgm:prSet>
      <dgm:spPr/>
      <dgm:t>
        <a:bodyPr/>
        <a:lstStyle/>
        <a:p>
          <a:endParaRPr lang="en-US"/>
        </a:p>
      </dgm:t>
    </dgm:pt>
    <dgm:pt modelId="{C9F18005-3104-406C-ADF8-63A8AB4E6E8C}" type="pres">
      <dgm:prSet presAssocID="{E174C625-F0C9-4143-92E7-23F14C7B2BC7}" presName="parentLin" presStyleCnt="0"/>
      <dgm:spPr/>
    </dgm:pt>
    <dgm:pt modelId="{0B2216A3-4A25-4230-9AAA-CA14AFCEE295}" type="pres">
      <dgm:prSet presAssocID="{E174C625-F0C9-4143-92E7-23F14C7B2BC7}" presName="parentLeftMargin" presStyleLbl="node1" presStyleIdx="0" presStyleCnt="2"/>
      <dgm:spPr/>
      <dgm:t>
        <a:bodyPr/>
        <a:lstStyle/>
        <a:p>
          <a:endParaRPr lang="en-US"/>
        </a:p>
      </dgm:t>
    </dgm:pt>
    <dgm:pt modelId="{80E80545-0DD6-4EEF-93C7-E5C54DE07852}" type="pres">
      <dgm:prSet presAssocID="{E174C625-F0C9-4143-92E7-23F14C7B2BC7}" presName="parentText" presStyleLbl="node1" presStyleIdx="0" presStyleCnt="2">
        <dgm:presLayoutVars>
          <dgm:chMax val="0"/>
          <dgm:bulletEnabled val="1"/>
        </dgm:presLayoutVars>
      </dgm:prSet>
      <dgm:spPr/>
      <dgm:t>
        <a:bodyPr/>
        <a:lstStyle/>
        <a:p>
          <a:endParaRPr lang="en-US"/>
        </a:p>
      </dgm:t>
    </dgm:pt>
    <dgm:pt modelId="{1A98C4F4-1402-4DA0-9092-502B5A2402B0}" type="pres">
      <dgm:prSet presAssocID="{E174C625-F0C9-4143-92E7-23F14C7B2BC7}" presName="negativeSpace" presStyleCnt="0"/>
      <dgm:spPr/>
    </dgm:pt>
    <dgm:pt modelId="{93F30EA4-771F-4C8A-9DB8-92B075268366}" type="pres">
      <dgm:prSet presAssocID="{E174C625-F0C9-4143-92E7-23F14C7B2BC7}" presName="childText" presStyleLbl="conFgAcc1" presStyleIdx="0" presStyleCnt="2">
        <dgm:presLayoutVars>
          <dgm:bulletEnabled val="1"/>
        </dgm:presLayoutVars>
      </dgm:prSet>
      <dgm:spPr/>
      <dgm:t>
        <a:bodyPr/>
        <a:lstStyle/>
        <a:p>
          <a:endParaRPr lang="en-US"/>
        </a:p>
      </dgm:t>
    </dgm:pt>
    <dgm:pt modelId="{8B5286A6-1D43-48BA-98A7-FA4143C6A74C}" type="pres">
      <dgm:prSet presAssocID="{11FD11ED-4BC7-4DAC-B0DB-73873AC0B6EA}" presName="spaceBetweenRectangles" presStyleCnt="0"/>
      <dgm:spPr/>
    </dgm:pt>
    <dgm:pt modelId="{FA01163D-7559-4158-9824-8EE9CC1CF5EA}" type="pres">
      <dgm:prSet presAssocID="{939FD769-7B56-498F-89DC-2A9240756EDC}" presName="parentLin" presStyleCnt="0"/>
      <dgm:spPr/>
    </dgm:pt>
    <dgm:pt modelId="{D1F2D734-5AA5-4B0C-94EF-8A32384FE232}" type="pres">
      <dgm:prSet presAssocID="{939FD769-7B56-498F-89DC-2A9240756EDC}" presName="parentLeftMargin" presStyleLbl="node1" presStyleIdx="0" presStyleCnt="2"/>
      <dgm:spPr/>
      <dgm:t>
        <a:bodyPr/>
        <a:lstStyle/>
        <a:p>
          <a:endParaRPr lang="en-US"/>
        </a:p>
      </dgm:t>
    </dgm:pt>
    <dgm:pt modelId="{24D58463-F441-4CB0-BEBC-1FCAF96E1D2F}" type="pres">
      <dgm:prSet presAssocID="{939FD769-7B56-498F-89DC-2A9240756EDC}" presName="parentText" presStyleLbl="node1" presStyleIdx="1" presStyleCnt="2">
        <dgm:presLayoutVars>
          <dgm:chMax val="0"/>
          <dgm:bulletEnabled val="1"/>
        </dgm:presLayoutVars>
      </dgm:prSet>
      <dgm:spPr/>
      <dgm:t>
        <a:bodyPr/>
        <a:lstStyle/>
        <a:p>
          <a:endParaRPr lang="en-US"/>
        </a:p>
      </dgm:t>
    </dgm:pt>
    <dgm:pt modelId="{FC1FD1E1-2BF9-4935-9CF0-38468E6596D1}" type="pres">
      <dgm:prSet presAssocID="{939FD769-7B56-498F-89DC-2A9240756EDC}" presName="negativeSpace" presStyleCnt="0"/>
      <dgm:spPr/>
    </dgm:pt>
    <dgm:pt modelId="{1775CE71-CEE6-4646-AEF8-B587F2463603}" type="pres">
      <dgm:prSet presAssocID="{939FD769-7B56-498F-89DC-2A9240756EDC}" presName="childText" presStyleLbl="conFgAcc1" presStyleIdx="1" presStyleCnt="2">
        <dgm:presLayoutVars>
          <dgm:bulletEnabled val="1"/>
        </dgm:presLayoutVars>
      </dgm:prSet>
      <dgm:spPr/>
      <dgm:t>
        <a:bodyPr/>
        <a:lstStyle/>
        <a:p>
          <a:endParaRPr lang="en-US"/>
        </a:p>
      </dgm:t>
    </dgm:pt>
  </dgm:ptLst>
  <dgm:cxnLst>
    <dgm:cxn modelId="{876CA786-88C6-4048-8CEA-CEFAEFB965F4}" type="presOf" srcId="{DF5FF2F2-E7CD-48D6-BBBC-DCCF8DE385CA}" destId="{93F30EA4-771F-4C8A-9DB8-92B075268366}" srcOrd="0" destOrd="0" presId="urn:microsoft.com/office/officeart/2005/8/layout/list1"/>
    <dgm:cxn modelId="{C56AE0C3-1421-49D6-A9A5-7AD42E9FD535}" type="presOf" srcId="{D31B13EF-ED7E-4567-B088-66F2D5ECF0E9}" destId="{1775CE71-CEE6-4646-AEF8-B587F2463603}" srcOrd="0" destOrd="0" presId="urn:microsoft.com/office/officeart/2005/8/layout/list1"/>
    <dgm:cxn modelId="{CDDF037C-040B-4BAC-88CB-F6CF833FB047}" type="presOf" srcId="{AFCD8ADF-3AD7-4A48-B15A-3EFC2EBE84D4}" destId="{A78AE805-76EB-46D5-BDFB-414BF01C486E}" srcOrd="0" destOrd="0" presId="urn:microsoft.com/office/officeart/2005/8/layout/list1"/>
    <dgm:cxn modelId="{0FEFA095-87DB-4B26-8D7B-043669D17107}" type="presOf" srcId="{939FD769-7B56-498F-89DC-2A9240756EDC}" destId="{24D58463-F441-4CB0-BEBC-1FCAF96E1D2F}" srcOrd="1" destOrd="0" presId="urn:microsoft.com/office/officeart/2005/8/layout/list1"/>
    <dgm:cxn modelId="{1117FF41-E66F-4F7B-B38D-0AE1CFF30696}" type="presOf" srcId="{939FD769-7B56-498F-89DC-2A9240756EDC}" destId="{D1F2D734-5AA5-4B0C-94EF-8A32384FE232}" srcOrd="0" destOrd="0" presId="urn:microsoft.com/office/officeart/2005/8/layout/list1"/>
    <dgm:cxn modelId="{CC1C7743-940A-40C1-A5E0-EAAC18B55BFC}" type="presOf" srcId="{E174C625-F0C9-4143-92E7-23F14C7B2BC7}" destId="{0B2216A3-4A25-4230-9AAA-CA14AFCEE295}" srcOrd="0" destOrd="0" presId="urn:microsoft.com/office/officeart/2005/8/layout/list1"/>
    <dgm:cxn modelId="{7D5D2861-9E76-441F-B99C-2728A1CF243E}" srcId="{E174C625-F0C9-4143-92E7-23F14C7B2BC7}" destId="{DF5FF2F2-E7CD-48D6-BBBC-DCCF8DE385CA}" srcOrd="0" destOrd="0" parTransId="{47A193DC-9110-4278-AD53-DBAC84206AB3}" sibTransId="{BF9F3447-CCD1-43CD-A8E4-F1D7FC11E5EE}"/>
    <dgm:cxn modelId="{01066C69-29B5-4BE5-BC5C-979C153601C8}" srcId="{AFCD8ADF-3AD7-4A48-B15A-3EFC2EBE84D4}" destId="{E174C625-F0C9-4143-92E7-23F14C7B2BC7}" srcOrd="0" destOrd="0" parTransId="{0D3065E3-0B43-4789-8C6D-2CD8FE599281}" sibTransId="{11FD11ED-4BC7-4DAC-B0DB-73873AC0B6EA}"/>
    <dgm:cxn modelId="{EB576BBF-0652-4477-97B9-9EE356AF6E17}" srcId="{939FD769-7B56-498F-89DC-2A9240756EDC}" destId="{D31B13EF-ED7E-4567-B088-66F2D5ECF0E9}" srcOrd="0" destOrd="0" parTransId="{1330B5E5-C2BD-4455-8414-A8F34E5602A7}" sibTransId="{0ADD7329-6C56-4BA1-9088-D41E37BB564F}"/>
    <dgm:cxn modelId="{A8572D30-08F1-43EE-88DB-0986BBA19218}" type="presOf" srcId="{E174C625-F0C9-4143-92E7-23F14C7B2BC7}" destId="{80E80545-0DD6-4EEF-93C7-E5C54DE07852}" srcOrd="1" destOrd="0" presId="urn:microsoft.com/office/officeart/2005/8/layout/list1"/>
    <dgm:cxn modelId="{6B291808-AA3F-4002-9F74-9FCDFC7E304A}" srcId="{AFCD8ADF-3AD7-4A48-B15A-3EFC2EBE84D4}" destId="{939FD769-7B56-498F-89DC-2A9240756EDC}" srcOrd="1" destOrd="0" parTransId="{8A177B0A-A01E-4BEE-9C1A-BA4A174B6153}" sibTransId="{D6061F28-20DC-4925-B9D1-0CE391E54E8E}"/>
    <dgm:cxn modelId="{F55D5D0A-0EA7-44BB-BA61-199A79B56F5B}" type="presParOf" srcId="{A78AE805-76EB-46D5-BDFB-414BF01C486E}" destId="{C9F18005-3104-406C-ADF8-63A8AB4E6E8C}" srcOrd="0" destOrd="0" presId="urn:microsoft.com/office/officeart/2005/8/layout/list1"/>
    <dgm:cxn modelId="{B9221269-B5DF-4F22-8BC2-129E20EF9C6B}" type="presParOf" srcId="{C9F18005-3104-406C-ADF8-63A8AB4E6E8C}" destId="{0B2216A3-4A25-4230-9AAA-CA14AFCEE295}" srcOrd="0" destOrd="0" presId="urn:microsoft.com/office/officeart/2005/8/layout/list1"/>
    <dgm:cxn modelId="{DCED371C-4459-49FB-BA30-0E69F8C45D71}" type="presParOf" srcId="{C9F18005-3104-406C-ADF8-63A8AB4E6E8C}" destId="{80E80545-0DD6-4EEF-93C7-E5C54DE07852}" srcOrd="1" destOrd="0" presId="urn:microsoft.com/office/officeart/2005/8/layout/list1"/>
    <dgm:cxn modelId="{0B9C9FF2-C8DE-4451-8BBB-793A71C41180}" type="presParOf" srcId="{A78AE805-76EB-46D5-BDFB-414BF01C486E}" destId="{1A98C4F4-1402-4DA0-9092-502B5A2402B0}" srcOrd="1" destOrd="0" presId="urn:microsoft.com/office/officeart/2005/8/layout/list1"/>
    <dgm:cxn modelId="{90F72A72-A0AC-4581-AB9F-52D3E6FE071C}" type="presParOf" srcId="{A78AE805-76EB-46D5-BDFB-414BF01C486E}" destId="{93F30EA4-771F-4C8A-9DB8-92B075268366}" srcOrd="2" destOrd="0" presId="urn:microsoft.com/office/officeart/2005/8/layout/list1"/>
    <dgm:cxn modelId="{27F2C4BD-4720-44A1-BA1C-1FD792F9517E}" type="presParOf" srcId="{A78AE805-76EB-46D5-BDFB-414BF01C486E}" destId="{8B5286A6-1D43-48BA-98A7-FA4143C6A74C}" srcOrd="3" destOrd="0" presId="urn:microsoft.com/office/officeart/2005/8/layout/list1"/>
    <dgm:cxn modelId="{BF640AFD-72EE-4CB7-A42B-9D7C64D23A52}" type="presParOf" srcId="{A78AE805-76EB-46D5-BDFB-414BF01C486E}" destId="{FA01163D-7559-4158-9824-8EE9CC1CF5EA}" srcOrd="4" destOrd="0" presId="urn:microsoft.com/office/officeart/2005/8/layout/list1"/>
    <dgm:cxn modelId="{428BE6CC-78D0-4528-97CB-89F74F3334D1}" type="presParOf" srcId="{FA01163D-7559-4158-9824-8EE9CC1CF5EA}" destId="{D1F2D734-5AA5-4B0C-94EF-8A32384FE232}" srcOrd="0" destOrd="0" presId="urn:microsoft.com/office/officeart/2005/8/layout/list1"/>
    <dgm:cxn modelId="{857E7F94-1EE4-4225-99E0-7E8D6974CA26}" type="presParOf" srcId="{FA01163D-7559-4158-9824-8EE9CC1CF5EA}" destId="{24D58463-F441-4CB0-BEBC-1FCAF96E1D2F}" srcOrd="1" destOrd="0" presId="urn:microsoft.com/office/officeart/2005/8/layout/list1"/>
    <dgm:cxn modelId="{A0DE5D7D-FAE1-4BA4-8265-3AABDE7D2251}" type="presParOf" srcId="{A78AE805-76EB-46D5-BDFB-414BF01C486E}" destId="{FC1FD1E1-2BF9-4935-9CF0-38468E6596D1}" srcOrd="5" destOrd="0" presId="urn:microsoft.com/office/officeart/2005/8/layout/list1"/>
    <dgm:cxn modelId="{C56D2CA5-9D81-4EC0-B5C2-A1CF0990348D}" type="presParOf" srcId="{A78AE805-76EB-46D5-BDFB-414BF01C486E}" destId="{1775CE71-CEE6-4646-AEF8-B587F2463603}"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66733" cy="468154"/>
          </a:xfrm>
          <a:prstGeom prst="rect">
            <a:avLst/>
          </a:prstGeom>
          <a:noFill/>
          <a:ln w="9525">
            <a:noFill/>
            <a:miter lim="800000"/>
            <a:headEnd/>
            <a:tailEnd/>
          </a:ln>
          <a:effectLst/>
        </p:spPr>
        <p:txBody>
          <a:bodyPr vert="horz" wrap="square" lIns="93936" tIns="46968" rIns="93936" bIns="46968" numCol="1" anchor="t" anchorCtr="0" compatLnSpc="1">
            <a:prstTxWarp prst="textNoShape">
              <a:avLst/>
            </a:prstTxWarp>
          </a:bodyPr>
          <a:lstStyle>
            <a:lvl1pPr algn="l">
              <a:defRPr sz="1200">
                <a:latin typeface="Times New Roman" charset="0"/>
              </a:defRPr>
            </a:lvl1pPr>
          </a:lstStyle>
          <a:p>
            <a:pPr>
              <a:defRPr/>
            </a:pPr>
            <a:endParaRPr lang="en-US"/>
          </a:p>
        </p:txBody>
      </p:sp>
      <p:sp>
        <p:nvSpPr>
          <p:cNvPr id="5123" name="Rectangle 3"/>
          <p:cNvSpPr>
            <a:spLocks noGrp="1" noChangeArrowheads="1"/>
          </p:cNvSpPr>
          <p:nvPr>
            <p:ph type="dt" sz="quarter" idx="1"/>
          </p:nvPr>
        </p:nvSpPr>
        <p:spPr bwMode="auto">
          <a:xfrm>
            <a:off x="4010342" y="0"/>
            <a:ext cx="3066733" cy="468154"/>
          </a:xfrm>
          <a:prstGeom prst="rect">
            <a:avLst/>
          </a:prstGeom>
          <a:noFill/>
          <a:ln w="9525">
            <a:noFill/>
            <a:miter lim="800000"/>
            <a:headEnd/>
            <a:tailEnd/>
          </a:ln>
          <a:effectLst/>
        </p:spPr>
        <p:txBody>
          <a:bodyPr vert="horz" wrap="square" lIns="93936" tIns="46968" rIns="93936" bIns="46968" numCol="1" anchor="t" anchorCtr="0" compatLnSpc="1">
            <a:prstTxWarp prst="textNoShape">
              <a:avLst/>
            </a:prstTxWarp>
          </a:bodyPr>
          <a:lstStyle>
            <a:lvl1pPr algn="r">
              <a:defRPr sz="1200">
                <a:latin typeface="Times New Roman" charset="0"/>
              </a:defRPr>
            </a:lvl1pPr>
          </a:lstStyle>
          <a:p>
            <a:pPr>
              <a:defRPr/>
            </a:pPr>
            <a:endParaRPr lang="en-US"/>
          </a:p>
        </p:txBody>
      </p:sp>
      <p:sp>
        <p:nvSpPr>
          <p:cNvPr id="5124" name="Rectangle 4"/>
          <p:cNvSpPr>
            <a:spLocks noGrp="1" noChangeArrowheads="1"/>
          </p:cNvSpPr>
          <p:nvPr>
            <p:ph type="ftr" sz="quarter" idx="2"/>
          </p:nvPr>
        </p:nvSpPr>
        <p:spPr bwMode="auto">
          <a:xfrm>
            <a:off x="0" y="8894921"/>
            <a:ext cx="3066733" cy="468154"/>
          </a:xfrm>
          <a:prstGeom prst="rect">
            <a:avLst/>
          </a:prstGeom>
          <a:noFill/>
          <a:ln w="9525">
            <a:noFill/>
            <a:miter lim="800000"/>
            <a:headEnd/>
            <a:tailEnd/>
          </a:ln>
          <a:effectLst/>
        </p:spPr>
        <p:txBody>
          <a:bodyPr vert="horz" wrap="square" lIns="93936" tIns="46968" rIns="93936" bIns="46968" numCol="1" anchor="b" anchorCtr="0" compatLnSpc="1">
            <a:prstTxWarp prst="textNoShape">
              <a:avLst/>
            </a:prstTxWarp>
          </a:bodyPr>
          <a:lstStyle>
            <a:lvl1pPr algn="l">
              <a:defRPr sz="1200">
                <a:latin typeface="Times New Roman" charset="0"/>
              </a:defRPr>
            </a:lvl1pPr>
          </a:lstStyle>
          <a:p>
            <a:pPr>
              <a:defRPr/>
            </a:pPr>
            <a:endParaRPr lang="en-US"/>
          </a:p>
        </p:txBody>
      </p:sp>
      <p:sp>
        <p:nvSpPr>
          <p:cNvPr id="5125" name="Rectangle 5"/>
          <p:cNvSpPr>
            <a:spLocks noGrp="1" noChangeArrowheads="1"/>
          </p:cNvSpPr>
          <p:nvPr>
            <p:ph type="sldNum" sz="quarter" idx="3"/>
          </p:nvPr>
        </p:nvSpPr>
        <p:spPr bwMode="auto">
          <a:xfrm>
            <a:off x="4010342" y="8894921"/>
            <a:ext cx="3066733" cy="468154"/>
          </a:xfrm>
          <a:prstGeom prst="rect">
            <a:avLst/>
          </a:prstGeom>
          <a:noFill/>
          <a:ln w="9525">
            <a:noFill/>
            <a:miter lim="800000"/>
            <a:headEnd/>
            <a:tailEnd/>
          </a:ln>
          <a:effectLst/>
        </p:spPr>
        <p:txBody>
          <a:bodyPr vert="horz" wrap="square" lIns="93936" tIns="46968" rIns="93936" bIns="46968" numCol="1" anchor="b" anchorCtr="0" compatLnSpc="1">
            <a:prstTxWarp prst="textNoShape">
              <a:avLst/>
            </a:prstTxWarp>
          </a:bodyPr>
          <a:lstStyle>
            <a:lvl1pPr algn="r">
              <a:defRPr sz="1200">
                <a:latin typeface="Times New Roman" charset="0"/>
              </a:defRPr>
            </a:lvl1pPr>
          </a:lstStyle>
          <a:p>
            <a:pPr>
              <a:defRPr/>
            </a:pPr>
            <a:fld id="{64FDCB07-E138-4F9B-B2CA-A9E5D3181593}" type="slidenum">
              <a:rPr lang="en-US"/>
              <a:pPr>
                <a:defRPr/>
              </a:pPr>
              <a:t>‹#›</a:t>
            </a:fld>
            <a:endParaRPr lang="en-US" dirty="0"/>
          </a:p>
        </p:txBody>
      </p:sp>
    </p:spTree>
    <p:extLst>
      <p:ext uri="{BB962C8B-B14F-4D97-AF65-F5344CB8AC3E}">
        <p14:creationId xmlns:p14="http://schemas.microsoft.com/office/powerpoint/2010/main" val="404878984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66733" cy="468154"/>
          </a:xfrm>
          <a:prstGeom prst="rect">
            <a:avLst/>
          </a:prstGeom>
          <a:noFill/>
          <a:ln w="9525">
            <a:noFill/>
            <a:miter lim="800000"/>
            <a:headEnd/>
            <a:tailEnd/>
          </a:ln>
          <a:effectLst/>
        </p:spPr>
        <p:txBody>
          <a:bodyPr vert="horz" wrap="square" lIns="93936" tIns="46968" rIns="93936" bIns="46968" numCol="1" anchor="t" anchorCtr="0" compatLnSpc="1">
            <a:prstTxWarp prst="textNoShape">
              <a:avLst/>
            </a:prstTxWarp>
          </a:bodyPr>
          <a:lstStyle>
            <a:lvl1pPr algn="l">
              <a:defRPr sz="1200">
                <a:latin typeface="Times New Roman" charset="0"/>
              </a:defRPr>
            </a:lvl1pPr>
          </a:lstStyle>
          <a:p>
            <a:pPr>
              <a:defRPr/>
            </a:pPr>
            <a:endParaRPr lang="en-US"/>
          </a:p>
        </p:txBody>
      </p:sp>
      <p:sp>
        <p:nvSpPr>
          <p:cNvPr id="4099" name="Rectangle 3"/>
          <p:cNvSpPr>
            <a:spLocks noGrp="1" noChangeArrowheads="1"/>
          </p:cNvSpPr>
          <p:nvPr>
            <p:ph type="dt" idx="1"/>
          </p:nvPr>
        </p:nvSpPr>
        <p:spPr bwMode="auto">
          <a:xfrm>
            <a:off x="4010342" y="0"/>
            <a:ext cx="3066733" cy="468154"/>
          </a:xfrm>
          <a:prstGeom prst="rect">
            <a:avLst/>
          </a:prstGeom>
          <a:noFill/>
          <a:ln w="9525">
            <a:noFill/>
            <a:miter lim="800000"/>
            <a:headEnd/>
            <a:tailEnd/>
          </a:ln>
          <a:effectLst/>
        </p:spPr>
        <p:txBody>
          <a:bodyPr vert="horz" wrap="square" lIns="93936" tIns="46968" rIns="93936" bIns="46968" numCol="1" anchor="t" anchorCtr="0" compatLnSpc="1">
            <a:prstTxWarp prst="textNoShape">
              <a:avLst/>
            </a:prstTxWarp>
          </a:bodyPr>
          <a:lstStyle>
            <a:lvl1pPr algn="r">
              <a:defRPr sz="1200">
                <a:latin typeface="Times New Roman" charset="0"/>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96975" y="701675"/>
            <a:ext cx="4683125" cy="351155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43610" y="4447461"/>
            <a:ext cx="5189855" cy="4213384"/>
          </a:xfrm>
          <a:prstGeom prst="rect">
            <a:avLst/>
          </a:prstGeom>
          <a:noFill/>
          <a:ln w="9525">
            <a:noFill/>
            <a:miter lim="800000"/>
            <a:headEnd/>
            <a:tailEnd/>
          </a:ln>
          <a:effectLst/>
        </p:spPr>
        <p:txBody>
          <a:bodyPr vert="horz" wrap="square" lIns="93936" tIns="46968" rIns="93936" bIns="4696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894921"/>
            <a:ext cx="3066733" cy="468154"/>
          </a:xfrm>
          <a:prstGeom prst="rect">
            <a:avLst/>
          </a:prstGeom>
          <a:noFill/>
          <a:ln w="9525">
            <a:noFill/>
            <a:miter lim="800000"/>
            <a:headEnd/>
            <a:tailEnd/>
          </a:ln>
          <a:effectLst/>
        </p:spPr>
        <p:txBody>
          <a:bodyPr vert="horz" wrap="square" lIns="93936" tIns="46968" rIns="93936" bIns="46968" numCol="1" anchor="b" anchorCtr="0" compatLnSpc="1">
            <a:prstTxWarp prst="textNoShape">
              <a:avLst/>
            </a:prstTxWarp>
          </a:bodyPr>
          <a:lstStyle>
            <a:lvl1pPr algn="l">
              <a:defRPr sz="1200">
                <a:latin typeface="Times New Roman" charset="0"/>
              </a:defRPr>
            </a:lvl1pPr>
          </a:lstStyle>
          <a:p>
            <a:pPr>
              <a:defRPr/>
            </a:pPr>
            <a:endParaRPr lang="en-US"/>
          </a:p>
        </p:txBody>
      </p:sp>
      <p:sp>
        <p:nvSpPr>
          <p:cNvPr id="4103" name="Rectangle 7"/>
          <p:cNvSpPr>
            <a:spLocks noGrp="1" noChangeArrowheads="1"/>
          </p:cNvSpPr>
          <p:nvPr>
            <p:ph type="sldNum" sz="quarter" idx="5"/>
          </p:nvPr>
        </p:nvSpPr>
        <p:spPr bwMode="auto">
          <a:xfrm>
            <a:off x="4010342" y="8894921"/>
            <a:ext cx="3066733" cy="468154"/>
          </a:xfrm>
          <a:prstGeom prst="rect">
            <a:avLst/>
          </a:prstGeom>
          <a:noFill/>
          <a:ln w="9525">
            <a:noFill/>
            <a:miter lim="800000"/>
            <a:headEnd/>
            <a:tailEnd/>
          </a:ln>
          <a:effectLst/>
        </p:spPr>
        <p:txBody>
          <a:bodyPr vert="horz" wrap="square" lIns="93936" tIns="46968" rIns="93936" bIns="46968" numCol="1" anchor="b" anchorCtr="0" compatLnSpc="1">
            <a:prstTxWarp prst="textNoShape">
              <a:avLst/>
            </a:prstTxWarp>
          </a:bodyPr>
          <a:lstStyle>
            <a:lvl1pPr algn="r">
              <a:defRPr sz="1200">
                <a:latin typeface="Times New Roman" charset="0"/>
              </a:defRPr>
            </a:lvl1pPr>
          </a:lstStyle>
          <a:p>
            <a:pPr>
              <a:defRPr/>
            </a:pPr>
            <a:fld id="{E84B5BBF-5979-4C10-981C-388F6C529281}" type="slidenum">
              <a:rPr lang="en-US"/>
              <a:pPr>
                <a:defRPr/>
              </a:pPr>
              <a:t>‹#›</a:t>
            </a:fld>
            <a:endParaRPr lang="en-US" dirty="0"/>
          </a:p>
        </p:txBody>
      </p:sp>
    </p:spTree>
    <p:extLst>
      <p:ext uri="{BB962C8B-B14F-4D97-AF65-F5344CB8AC3E}">
        <p14:creationId xmlns:p14="http://schemas.microsoft.com/office/powerpoint/2010/main" val="3640096337"/>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www.youtube.com/watch?v=38hvvAzgXZY"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economicsonline.co.uk/Global_economics/Comparative_advantage.html"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www.bea.gov/newsreleases/international/trade/2012/pdf/trad0812.pdf"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ChangeArrowheads="1" noTextEdit="1"/>
          </p:cNvSpPr>
          <p:nvPr>
            <p:ph type="sldImg"/>
          </p:nvPr>
        </p:nvSpPr>
        <p:spPr>
          <a:ln/>
        </p:spPr>
      </p:sp>
      <p:sp>
        <p:nvSpPr>
          <p:cNvPr id="16386"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6553233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noTextEdit="1"/>
          </p:cNvSpPr>
          <p:nvPr>
            <p:ph type="sldImg"/>
          </p:nvPr>
        </p:nvSpPr>
        <p:spPr>
          <a:ln/>
        </p:spPr>
      </p:sp>
      <p:sp>
        <p:nvSpPr>
          <p:cNvPr id="19458" name="Rectangle 3"/>
          <p:cNvSpPr>
            <a:spLocks noGrp="1" noChangeArrowheads="1"/>
          </p:cNvSpPr>
          <p:nvPr>
            <p:ph type="body" idx="1"/>
          </p:nvPr>
        </p:nvSpPr>
        <p:spPr>
          <a:noFill/>
          <a:ln/>
        </p:spPr>
        <p:txBody>
          <a:bodyPr/>
          <a:lstStyle/>
          <a:p>
            <a:pPr eaLnBrk="1" hangingPunct="1"/>
            <a:endParaRPr lang="en-US" smtClean="0">
              <a:latin typeface="Times New Roman" pitchFamily="18" charset="0"/>
            </a:endParaRPr>
          </a:p>
        </p:txBody>
      </p:sp>
    </p:spTree>
    <p:extLst>
      <p:ext uri="{BB962C8B-B14F-4D97-AF65-F5344CB8AC3E}">
        <p14:creationId xmlns:p14="http://schemas.microsoft.com/office/powerpoint/2010/main" val="31023333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84B5BBF-5979-4C10-981C-388F6C529281}" type="slidenum">
              <a:rPr lang="en-US" smtClean="0"/>
              <a:pPr>
                <a:defRPr/>
              </a:pPr>
              <a:t>4</a:t>
            </a:fld>
            <a:endParaRPr lang="en-US" dirty="0"/>
          </a:p>
        </p:txBody>
      </p:sp>
    </p:spTree>
    <p:extLst>
      <p:ext uri="{BB962C8B-B14F-4D97-AF65-F5344CB8AC3E}">
        <p14:creationId xmlns:p14="http://schemas.microsoft.com/office/powerpoint/2010/main" val="1213328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84B5BBF-5979-4C10-981C-388F6C529281}" type="slidenum">
              <a:rPr lang="en-US" smtClean="0"/>
              <a:pPr>
                <a:defRPr/>
              </a:pPr>
              <a:t>5</a:t>
            </a:fld>
            <a:endParaRPr lang="en-US" dirty="0"/>
          </a:p>
        </p:txBody>
      </p:sp>
    </p:spTree>
    <p:extLst>
      <p:ext uri="{BB962C8B-B14F-4D97-AF65-F5344CB8AC3E}">
        <p14:creationId xmlns:p14="http://schemas.microsoft.com/office/powerpoint/2010/main" val="3595614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84B5BBF-5979-4C10-981C-388F6C529281}" type="slidenum">
              <a:rPr lang="en-US" smtClean="0"/>
              <a:pPr>
                <a:defRPr/>
              </a:pPr>
              <a:t>6</a:t>
            </a:fld>
            <a:endParaRPr lang="en-US" dirty="0"/>
          </a:p>
        </p:txBody>
      </p:sp>
    </p:spTree>
    <p:extLst>
      <p:ext uri="{BB962C8B-B14F-4D97-AF65-F5344CB8AC3E}">
        <p14:creationId xmlns:p14="http://schemas.microsoft.com/office/powerpoint/2010/main" val="12917449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84B5BBF-5979-4C10-981C-388F6C529281}" type="slidenum">
              <a:rPr lang="en-US" smtClean="0"/>
              <a:pPr>
                <a:defRPr/>
              </a:pPr>
              <a:t>7</a:t>
            </a:fld>
            <a:endParaRPr lang="en-US" dirty="0"/>
          </a:p>
        </p:txBody>
      </p:sp>
    </p:spTree>
    <p:extLst>
      <p:ext uri="{BB962C8B-B14F-4D97-AF65-F5344CB8AC3E}">
        <p14:creationId xmlns:p14="http://schemas.microsoft.com/office/powerpoint/2010/main" val="24037020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84B5BBF-5979-4C10-981C-388F6C529281}" type="slidenum">
              <a:rPr lang="en-US" smtClean="0"/>
              <a:pPr>
                <a:defRPr/>
              </a:pPr>
              <a:t>8</a:t>
            </a:fld>
            <a:endParaRPr lang="en-US" dirty="0"/>
          </a:p>
        </p:txBody>
      </p:sp>
    </p:spTree>
    <p:extLst>
      <p:ext uri="{BB962C8B-B14F-4D97-AF65-F5344CB8AC3E}">
        <p14:creationId xmlns:p14="http://schemas.microsoft.com/office/powerpoint/2010/main" val="22978534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25525" y="412750"/>
            <a:ext cx="3502025" cy="2627313"/>
          </a:xfrm>
        </p:spPr>
      </p:sp>
      <p:sp>
        <p:nvSpPr>
          <p:cNvPr id="3" name="Notes Placeholder 2"/>
          <p:cNvSpPr>
            <a:spLocks noGrp="1"/>
          </p:cNvSpPr>
          <p:nvPr>
            <p:ph type="body" idx="1"/>
          </p:nvPr>
        </p:nvSpPr>
        <p:spPr>
          <a:xfrm>
            <a:off x="452438" y="3110169"/>
            <a:ext cx="6172199" cy="6067167"/>
          </a:xfrm>
        </p:spPr>
        <p:txBody>
          <a:bodyPr/>
          <a:lstStyle/>
          <a:p>
            <a:r>
              <a:rPr lang="en-US" sz="1400" dirty="0"/>
              <a:t>TRADE AND MANUFACTURING</a:t>
            </a:r>
          </a:p>
          <a:p>
            <a:r>
              <a:rPr lang="en-US" sz="1400" dirty="0"/>
              <a:t>Vast productivity gains relating to increased use of automation and information technologies have helped U.S. manufacturers retain and in many areas enhance their global competitiveness in recent years, even as the number of Americans employed in manufacturing has declined since its peak in 1979.</a:t>
            </a:r>
          </a:p>
          <a:p>
            <a:r>
              <a:rPr lang="en-US" sz="1400" dirty="0"/>
              <a:t>U.S. exports of manufactured goods reached nearly $1.3 trillion in 2016, accounting for nearly 60% of all U.S. exports.</a:t>
            </a:r>
          </a:p>
          <a:p>
            <a:r>
              <a:rPr lang="en-US" sz="1400" dirty="0"/>
              <a:t>The U.S. Department of Commerce estimates that exports of manufactured goods directly support approximately 6 million U.S. factory jobs—roughly half of all manufacturing employment. </a:t>
            </a:r>
          </a:p>
          <a:p>
            <a:r>
              <a:rPr lang="en-US" sz="1400" dirty="0"/>
              <a:t>TRADE AND U.S. SERVICES</a:t>
            </a:r>
          </a:p>
          <a:p>
            <a:r>
              <a:rPr lang="en-US" sz="1400" dirty="0"/>
              <a:t>U.S. exports of services are also booming, reaching $750 billion in 2016 and achieving a trade surplus in services of $248 billion, according to the U.S. Department of Commerce.</a:t>
            </a:r>
          </a:p>
          <a:p>
            <a:r>
              <a:rPr lang="en-US" sz="1400" dirty="0"/>
              <a:t> The United States is by far the world’s largest exporter of services, and America’s globally competitive service industries—including audiovisual, banking, energy services, express delivery, information technology, insurance, and telecommunications—benefit immensely from opportunities abroad.</a:t>
            </a:r>
          </a:p>
          <a:p>
            <a:r>
              <a:rPr lang="en-US" sz="1400" dirty="0"/>
              <a:t>TRADE AND FARMING</a:t>
            </a:r>
          </a:p>
          <a:p>
            <a:r>
              <a:rPr lang="en-US" sz="1400" dirty="0"/>
              <a:t>American farmers and ranchers also depend on exports. The same is true for America’s farmers and ranchers. One in three acres on America’s farms is planted for exports.</a:t>
            </a:r>
          </a:p>
          <a:p>
            <a:r>
              <a:rPr lang="en-US" sz="1400" dirty="0"/>
              <a:t>For many crops, such as wheat or almonds, more than half is sold abroad. U.S. agriculture is so productive there’s no way Americans could consume this bounty alone.</a:t>
            </a:r>
          </a:p>
        </p:txBody>
      </p:sp>
      <p:sp>
        <p:nvSpPr>
          <p:cNvPr id="4" name="Slide Number Placeholder 3"/>
          <p:cNvSpPr>
            <a:spLocks noGrp="1"/>
          </p:cNvSpPr>
          <p:nvPr>
            <p:ph type="sldNum" sz="quarter" idx="10"/>
          </p:nvPr>
        </p:nvSpPr>
        <p:spPr/>
        <p:txBody>
          <a:bodyPr/>
          <a:lstStyle/>
          <a:p>
            <a:pPr>
              <a:defRPr/>
            </a:pPr>
            <a:fld id="{E84B5BBF-5979-4C10-981C-388F6C529281}" type="slidenum">
              <a:rPr lang="en-US" smtClean="0"/>
              <a:pPr>
                <a:defRPr/>
              </a:pPr>
              <a:t>9</a:t>
            </a:fld>
            <a:endParaRPr lang="en-US" dirty="0"/>
          </a:p>
        </p:txBody>
      </p:sp>
    </p:spTree>
    <p:extLst>
      <p:ext uri="{BB962C8B-B14F-4D97-AF65-F5344CB8AC3E}">
        <p14:creationId xmlns:p14="http://schemas.microsoft.com/office/powerpoint/2010/main" val="25539220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25525" y="412750"/>
            <a:ext cx="2513013" cy="1885950"/>
          </a:xfrm>
        </p:spPr>
      </p:sp>
      <p:sp>
        <p:nvSpPr>
          <p:cNvPr id="3" name="Notes Placeholder 2"/>
          <p:cNvSpPr>
            <a:spLocks noGrp="1"/>
          </p:cNvSpPr>
          <p:nvPr>
            <p:ph type="body" idx="1"/>
          </p:nvPr>
        </p:nvSpPr>
        <p:spPr>
          <a:xfrm>
            <a:off x="452438" y="2852738"/>
            <a:ext cx="6172199" cy="5029200"/>
          </a:xfrm>
        </p:spPr>
        <p:txBody>
          <a:bodyPr/>
          <a:lstStyle/>
          <a:p>
            <a:r>
              <a:rPr lang="en-US" sz="1400" dirty="0"/>
              <a:t>BENEFITS OF IMPORTS</a:t>
            </a:r>
          </a:p>
          <a:p>
            <a:r>
              <a:rPr lang="en-US" sz="1400" dirty="0"/>
              <a:t>Amid a renewed focus on boosting U.S. exports, it is important to bear in mind that imports benefit Americans as well. They bring lower prices and more choices for American families as they try to stretch their budgets. Companies also depend on imports for raw materials and competitively priced inputs.</a:t>
            </a:r>
          </a:p>
          <a:p>
            <a:r>
              <a:rPr lang="en-US" sz="1400" dirty="0"/>
              <a:t>Imports give us access to products that would not otherwise be available—such as fresh fruit in the winter. Access to imports boosts the purchasing power of the average American household by about $18,000 annually.</a:t>
            </a:r>
          </a:p>
          <a:p>
            <a:r>
              <a:rPr lang="en-US" sz="1400" dirty="0"/>
              <a:t>Companies’ imports of intermediate goods, raw materials, and capital goods account for more than 60% of all U.S. goods imports—lowering costs for manufacturers and other businesses and helping them hone their competitive edge. </a:t>
            </a:r>
          </a:p>
        </p:txBody>
      </p:sp>
      <p:sp>
        <p:nvSpPr>
          <p:cNvPr id="4" name="Slide Number Placeholder 3"/>
          <p:cNvSpPr>
            <a:spLocks noGrp="1"/>
          </p:cNvSpPr>
          <p:nvPr>
            <p:ph type="sldNum" sz="quarter" idx="10"/>
          </p:nvPr>
        </p:nvSpPr>
        <p:spPr/>
        <p:txBody>
          <a:bodyPr/>
          <a:lstStyle/>
          <a:p>
            <a:pPr>
              <a:defRPr/>
            </a:pPr>
            <a:fld id="{E84B5BBF-5979-4C10-981C-388F6C529281}" type="slidenum">
              <a:rPr lang="en-US" smtClean="0"/>
              <a:pPr>
                <a:defRPr/>
              </a:pPr>
              <a:t>10</a:t>
            </a:fld>
            <a:endParaRPr lang="en-US" dirty="0"/>
          </a:p>
        </p:txBody>
      </p:sp>
    </p:spTree>
    <p:extLst>
      <p:ext uri="{BB962C8B-B14F-4D97-AF65-F5344CB8AC3E}">
        <p14:creationId xmlns:p14="http://schemas.microsoft.com/office/powerpoint/2010/main" val="14508970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84B5BBF-5979-4C10-981C-388F6C529281}" type="slidenum">
              <a:rPr lang="en-US" smtClean="0"/>
              <a:pPr>
                <a:defRPr/>
              </a:pPr>
              <a:t>11</a:t>
            </a:fld>
            <a:endParaRPr lang="en-US" dirty="0"/>
          </a:p>
        </p:txBody>
      </p:sp>
    </p:spTree>
    <p:extLst>
      <p:ext uri="{BB962C8B-B14F-4D97-AF65-F5344CB8AC3E}">
        <p14:creationId xmlns:p14="http://schemas.microsoft.com/office/powerpoint/2010/main" val="22155015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6975" y="701675"/>
            <a:ext cx="3408363" cy="2555875"/>
          </a:xfrm>
        </p:spPr>
      </p:sp>
      <p:sp>
        <p:nvSpPr>
          <p:cNvPr id="3" name="Notes Placeholder 2"/>
          <p:cNvSpPr>
            <a:spLocks noGrp="1"/>
          </p:cNvSpPr>
          <p:nvPr>
            <p:ph type="body" idx="1"/>
          </p:nvPr>
        </p:nvSpPr>
        <p:spPr>
          <a:xfrm>
            <a:off x="707708" y="4369435"/>
            <a:ext cx="5661660" cy="4291409"/>
          </a:xfrm>
        </p:spPr>
        <p:txBody>
          <a:bodyPr/>
          <a:lstStyle/>
          <a:p>
            <a:r>
              <a:rPr lang="en-US" sz="1400" dirty="0"/>
              <a:t>US </a:t>
            </a:r>
            <a:r>
              <a:rPr lang="en-US" sz="1400" dirty="0" err="1"/>
              <a:t>Agri</a:t>
            </a:r>
            <a:r>
              <a:rPr lang="en-US" sz="1400" dirty="0"/>
              <a:t> exports:  Soybeans, course grains (corn), red meat, wheat, fruit’</a:t>
            </a:r>
          </a:p>
          <a:p>
            <a:r>
              <a:rPr lang="en-US" sz="1400" dirty="0"/>
              <a:t>Soybeans/</a:t>
            </a:r>
            <a:r>
              <a:rPr lang="en-US" sz="1400" dirty="0" err="1"/>
              <a:t>oilseeds:US</a:t>
            </a:r>
            <a:r>
              <a:rPr lang="en-US" sz="1400" dirty="0"/>
              <a:t> is largest producer and exporter</a:t>
            </a:r>
          </a:p>
          <a:p>
            <a:r>
              <a:rPr lang="en-US" sz="1400" dirty="0"/>
              <a:t>Corn: </a:t>
            </a:r>
            <a:r>
              <a:rPr lang="en-US" sz="1400" dirty="0" err="1"/>
              <a:t>approx</a:t>
            </a:r>
            <a:r>
              <a:rPr lang="en-US" sz="1400" dirty="0"/>
              <a:t> 11% of US corn production is exported (Japan, Mexico, Korea)  Largest corn exporter (39%). </a:t>
            </a:r>
          </a:p>
          <a:p>
            <a:r>
              <a:rPr lang="en-US" sz="1400" dirty="0"/>
              <a:t>Wheat: US is largest exporter (Mexico, Japan, Nigeria) and 3</a:t>
            </a:r>
            <a:r>
              <a:rPr lang="en-US" sz="1400" baseline="30000" dirty="0"/>
              <a:t>rd</a:t>
            </a:r>
            <a:r>
              <a:rPr lang="en-US" sz="1400" dirty="0"/>
              <a:t> largest producer behind China and India. 42% of US wheat is exported</a:t>
            </a:r>
          </a:p>
          <a:p>
            <a:endParaRPr lang="en-US" sz="1400" dirty="0"/>
          </a:p>
          <a:p>
            <a:r>
              <a:rPr lang="en-US" sz="1400" dirty="0"/>
              <a:t>Motor vehicle exports: “light” vehicles (pick up trucks, SUV’s)</a:t>
            </a:r>
            <a:br>
              <a:rPr lang="en-US" sz="1400" dirty="0"/>
            </a:br>
            <a:endParaRPr lang="en-US" sz="1400" dirty="0"/>
          </a:p>
        </p:txBody>
      </p:sp>
      <p:sp>
        <p:nvSpPr>
          <p:cNvPr id="4" name="Slide Number Placeholder 3"/>
          <p:cNvSpPr>
            <a:spLocks noGrp="1"/>
          </p:cNvSpPr>
          <p:nvPr>
            <p:ph type="sldNum" sz="quarter" idx="10"/>
          </p:nvPr>
        </p:nvSpPr>
        <p:spPr/>
        <p:txBody>
          <a:bodyPr/>
          <a:lstStyle/>
          <a:p>
            <a:pPr>
              <a:defRPr/>
            </a:pPr>
            <a:fld id="{E84B5BBF-5979-4C10-981C-388F6C529281}" type="slidenum">
              <a:rPr lang="en-US" smtClean="0"/>
              <a:pPr>
                <a:defRPr/>
              </a:pPr>
              <a:t>12</a:t>
            </a:fld>
            <a:endParaRPr lang="en-US" dirty="0"/>
          </a:p>
        </p:txBody>
      </p:sp>
    </p:spTree>
    <p:extLst>
      <p:ext uri="{BB962C8B-B14F-4D97-AF65-F5344CB8AC3E}">
        <p14:creationId xmlns:p14="http://schemas.microsoft.com/office/powerpoint/2010/main" val="2474383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6975" y="701675"/>
            <a:ext cx="2951163" cy="2212975"/>
          </a:xfrm>
        </p:spPr>
      </p:sp>
      <p:sp>
        <p:nvSpPr>
          <p:cNvPr id="3" name="Notes Placeholder 2"/>
          <p:cNvSpPr>
            <a:spLocks noGrp="1"/>
          </p:cNvSpPr>
          <p:nvPr>
            <p:ph type="body" idx="1"/>
          </p:nvPr>
        </p:nvSpPr>
        <p:spPr>
          <a:xfrm>
            <a:off x="943610" y="3386137"/>
            <a:ext cx="5189855" cy="5274708"/>
          </a:xfrm>
        </p:spPr>
        <p:txBody>
          <a:bodyPr/>
          <a:lstStyle/>
          <a:p>
            <a:endParaRPr lang="en-US" sz="1400" dirty="0" smtClean="0"/>
          </a:p>
          <a:p>
            <a:endParaRPr lang="en-US" sz="1400" dirty="0" smtClean="0"/>
          </a:p>
          <a:p>
            <a:r>
              <a:rPr lang="en-US" sz="1400" dirty="0" smtClean="0"/>
              <a:t>Texas: Oil &amp; Petro products (19%), Natural Gas (5%),</a:t>
            </a:r>
            <a:r>
              <a:rPr lang="en-US" sz="1400" baseline="0" dirty="0" smtClean="0"/>
              <a:t> Data Processing Mach (15%), Vehicle &amp; Parts (5%)</a:t>
            </a:r>
          </a:p>
          <a:p>
            <a:r>
              <a:rPr lang="en-US" sz="1400" baseline="0" dirty="0" smtClean="0"/>
              <a:t>California:    Almonds (3%), Wine (1%), Aircraft, Vehicles, Machinery, Health Care, Electronics, Oil</a:t>
            </a:r>
            <a:endParaRPr lang="en-US" sz="1400" dirty="0" smtClean="0"/>
          </a:p>
          <a:p>
            <a:r>
              <a:rPr lang="en-US" sz="1400" dirty="0" smtClean="0"/>
              <a:t>New York:  Diamonds</a:t>
            </a:r>
            <a:r>
              <a:rPr lang="en-US" sz="1400" baseline="0" dirty="0" smtClean="0"/>
              <a:t> (16%),</a:t>
            </a:r>
            <a:r>
              <a:rPr lang="en-US" sz="1400" dirty="0" smtClean="0"/>
              <a:t> Paintings, Jewelry,</a:t>
            </a:r>
            <a:r>
              <a:rPr lang="en-US" sz="1400" baseline="0" dirty="0" smtClean="0"/>
              <a:t> Gold, Original Sculptures, Civilian Aircraft &amp; Parts, Rubies, Vaccines, Antiques, Perfumes, Electronics</a:t>
            </a:r>
          </a:p>
          <a:p>
            <a:r>
              <a:rPr lang="en-US" sz="1400" baseline="0" dirty="0" smtClean="0"/>
              <a:t>Illinois: Petro products (5.5%), Soybeans (4%), Corn (1%), Medication, Electronics, Food products, Uranium (0.6%)</a:t>
            </a:r>
          </a:p>
          <a:p>
            <a:r>
              <a:rPr lang="en-US" sz="1400" baseline="0" dirty="0" smtClean="0"/>
              <a:t>Michigan: Motor Vehicles &amp; Parts (45%), Nuts &amp; Bolts, Natural Gas (1.3%), Civilian Aircraft (1.3%), </a:t>
            </a:r>
            <a:endParaRPr lang="en-US" sz="1400" dirty="0"/>
          </a:p>
        </p:txBody>
      </p:sp>
      <p:sp>
        <p:nvSpPr>
          <p:cNvPr id="4" name="Slide Number Placeholder 3"/>
          <p:cNvSpPr>
            <a:spLocks noGrp="1"/>
          </p:cNvSpPr>
          <p:nvPr>
            <p:ph type="sldNum" sz="quarter" idx="10"/>
          </p:nvPr>
        </p:nvSpPr>
        <p:spPr/>
        <p:txBody>
          <a:bodyPr/>
          <a:lstStyle/>
          <a:p>
            <a:pPr>
              <a:defRPr/>
            </a:pPr>
            <a:fld id="{E84B5BBF-5979-4C10-981C-388F6C529281}" type="slidenum">
              <a:rPr lang="en-US" smtClean="0"/>
              <a:pPr>
                <a:defRPr/>
              </a:pPr>
              <a:t>13</a:t>
            </a:fld>
            <a:endParaRPr lang="en-US" dirty="0"/>
          </a:p>
        </p:txBody>
      </p:sp>
    </p:spTree>
    <p:extLst>
      <p:ext uri="{BB962C8B-B14F-4D97-AF65-F5344CB8AC3E}">
        <p14:creationId xmlns:p14="http://schemas.microsoft.com/office/powerpoint/2010/main" val="19823287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84B5BBF-5979-4C10-981C-388F6C529281}" type="slidenum">
              <a:rPr lang="en-US" smtClean="0"/>
              <a:pPr>
                <a:defRPr/>
              </a:pPr>
              <a:t>14</a:t>
            </a:fld>
            <a:endParaRPr lang="en-US" dirty="0"/>
          </a:p>
        </p:txBody>
      </p:sp>
    </p:spTree>
    <p:extLst>
      <p:ext uri="{BB962C8B-B14F-4D97-AF65-F5344CB8AC3E}">
        <p14:creationId xmlns:p14="http://schemas.microsoft.com/office/powerpoint/2010/main" val="31330042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84B5BBF-5979-4C10-981C-388F6C529281}" type="slidenum">
              <a:rPr lang="en-US" smtClean="0"/>
              <a:pPr>
                <a:defRPr/>
              </a:pPr>
              <a:t>15</a:t>
            </a:fld>
            <a:endParaRPr lang="en-US" dirty="0"/>
          </a:p>
        </p:txBody>
      </p:sp>
    </p:spTree>
    <p:extLst>
      <p:ext uri="{BB962C8B-B14F-4D97-AF65-F5344CB8AC3E}">
        <p14:creationId xmlns:p14="http://schemas.microsoft.com/office/powerpoint/2010/main" val="17187980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84B5BBF-5979-4C10-981C-388F6C529281}" type="slidenum">
              <a:rPr lang="en-US" smtClean="0"/>
              <a:pPr>
                <a:defRPr/>
              </a:pPr>
              <a:t>16</a:t>
            </a:fld>
            <a:endParaRPr lang="en-US" dirty="0"/>
          </a:p>
        </p:txBody>
      </p:sp>
    </p:spTree>
    <p:extLst>
      <p:ext uri="{BB962C8B-B14F-4D97-AF65-F5344CB8AC3E}">
        <p14:creationId xmlns:p14="http://schemas.microsoft.com/office/powerpoint/2010/main" val="16860349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84B5BBF-5979-4C10-981C-388F6C529281}" type="slidenum">
              <a:rPr lang="en-US" smtClean="0"/>
              <a:pPr>
                <a:defRPr/>
              </a:pPr>
              <a:t>17</a:t>
            </a:fld>
            <a:endParaRPr lang="en-US" dirty="0"/>
          </a:p>
        </p:txBody>
      </p:sp>
    </p:spTree>
    <p:extLst>
      <p:ext uri="{BB962C8B-B14F-4D97-AF65-F5344CB8AC3E}">
        <p14:creationId xmlns:p14="http://schemas.microsoft.com/office/powerpoint/2010/main" val="17142694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txBox="1">
            <a:spLocks noGrp="1" noChangeArrowheads="1"/>
          </p:cNvSpPr>
          <p:nvPr/>
        </p:nvSpPr>
        <p:spPr bwMode="auto">
          <a:xfrm>
            <a:off x="4008705" y="8893296"/>
            <a:ext cx="3066733" cy="468154"/>
          </a:xfrm>
          <a:prstGeom prst="rect">
            <a:avLst/>
          </a:prstGeom>
          <a:noFill/>
          <a:ln w="9525">
            <a:noFill/>
            <a:miter lim="800000"/>
            <a:headEnd/>
            <a:tailEnd/>
          </a:ln>
        </p:spPr>
        <p:txBody>
          <a:bodyPr lIns="93936" tIns="46968" rIns="93936" bIns="46968" anchor="b"/>
          <a:lstStyle/>
          <a:p>
            <a:pPr algn="r"/>
            <a:fld id="{D700D15D-8D13-497A-BE8A-037FEFFAA035}" type="slidenum">
              <a:rPr lang="en-US" sz="1200">
                <a:latin typeface="Arial" charset="0"/>
              </a:rPr>
              <a:pPr algn="r"/>
              <a:t>18</a:t>
            </a:fld>
            <a:endParaRPr lang="en-US" sz="1200">
              <a:latin typeface="Arial" charset="0"/>
            </a:endParaRPr>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xfrm>
            <a:off x="707708" y="4447461"/>
            <a:ext cx="5661660" cy="4213384"/>
          </a:xfrm>
          <a:noFill/>
          <a:ln/>
        </p:spPr>
        <p:txBody>
          <a:bodyPr/>
          <a:lstStyle/>
          <a:p>
            <a:endParaRPr lang="en-US" smtClean="0">
              <a:latin typeface="Times New Roman" pitchFamily="18" charset="0"/>
            </a:endParaRPr>
          </a:p>
        </p:txBody>
      </p:sp>
    </p:spTree>
    <p:extLst>
      <p:ext uri="{BB962C8B-B14F-4D97-AF65-F5344CB8AC3E}">
        <p14:creationId xmlns:p14="http://schemas.microsoft.com/office/powerpoint/2010/main" val="11807826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u="sng" dirty="0"/>
              <a:t>Additional Resources</a:t>
            </a:r>
          </a:p>
          <a:p>
            <a:pPr defTabSz="939363">
              <a:defRPr/>
            </a:pPr>
            <a:endParaRPr lang="en-US" dirty="0" smtClean="0">
              <a:latin typeface="Times New Roman" pitchFamily="18" charset="0"/>
            </a:endParaRPr>
          </a:p>
          <a:p>
            <a:pPr defTabSz="939363">
              <a:defRPr/>
            </a:pPr>
            <a:r>
              <a:rPr lang="en-US" dirty="0" smtClean="0">
                <a:latin typeface="Times New Roman" pitchFamily="18" charset="0"/>
              </a:rPr>
              <a:t>Video explaining Absolute and</a:t>
            </a:r>
            <a:r>
              <a:rPr lang="en-US" baseline="0" dirty="0" smtClean="0">
                <a:latin typeface="Times New Roman" pitchFamily="18" charset="0"/>
              </a:rPr>
              <a:t> Comparative Advantage using Gilligan's Island example from </a:t>
            </a:r>
            <a:r>
              <a:rPr lang="en-US" i="1" u="none" baseline="0" dirty="0" err="1" smtClean="0">
                <a:latin typeface="Times New Roman" pitchFamily="18" charset="0"/>
              </a:rPr>
              <a:t>From</a:t>
            </a:r>
            <a:r>
              <a:rPr lang="en-US" i="1" u="none" baseline="0" dirty="0" smtClean="0">
                <a:latin typeface="Times New Roman" pitchFamily="18" charset="0"/>
              </a:rPr>
              <a:t> Here to Economy</a:t>
            </a:r>
            <a:r>
              <a:rPr lang="en-US" i="0" u="none" baseline="0" dirty="0" smtClean="0">
                <a:latin typeface="Times New Roman" pitchFamily="18" charset="0"/>
              </a:rPr>
              <a:t> by Todd Buchholz</a:t>
            </a:r>
            <a:r>
              <a:rPr lang="en-US" baseline="0" dirty="0" smtClean="0">
                <a:latin typeface="Times New Roman" pitchFamily="18" charset="0"/>
              </a:rPr>
              <a:t>: </a:t>
            </a:r>
            <a:r>
              <a:rPr lang="en-US" dirty="0" smtClean="0">
                <a:hlinkClick r:id="rId3"/>
              </a:rPr>
              <a:t>http://www.youtube.com/watch?v=38hvvAzgXZY</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E84B5BBF-5979-4C10-981C-388F6C529281}" type="slidenum">
              <a:rPr lang="en-US" smtClean="0"/>
              <a:pPr>
                <a:defRPr/>
              </a:pPr>
              <a:t>19</a:t>
            </a:fld>
            <a:endParaRPr lang="en-US" dirty="0"/>
          </a:p>
        </p:txBody>
      </p:sp>
    </p:spTree>
    <p:extLst>
      <p:ext uri="{BB962C8B-B14F-4D97-AF65-F5344CB8AC3E}">
        <p14:creationId xmlns:p14="http://schemas.microsoft.com/office/powerpoint/2010/main" val="1340570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 adapted</a:t>
            </a:r>
            <a:r>
              <a:rPr lang="en-US" baseline="0" dirty="0" smtClean="0"/>
              <a:t> from </a:t>
            </a:r>
            <a:r>
              <a:rPr lang="en-US" dirty="0" smtClean="0">
                <a:hlinkClick r:id="rId3"/>
              </a:rPr>
              <a:t>http://www.economicsonline.co.uk/Global_economics/Comparative_advantage.html</a:t>
            </a:r>
            <a:endParaRPr lang="en-US" dirty="0"/>
          </a:p>
        </p:txBody>
      </p:sp>
      <p:sp>
        <p:nvSpPr>
          <p:cNvPr id="4" name="Slide Number Placeholder 3"/>
          <p:cNvSpPr>
            <a:spLocks noGrp="1"/>
          </p:cNvSpPr>
          <p:nvPr>
            <p:ph type="sldNum" sz="quarter" idx="10"/>
          </p:nvPr>
        </p:nvSpPr>
        <p:spPr/>
        <p:txBody>
          <a:bodyPr/>
          <a:lstStyle/>
          <a:p>
            <a:pPr>
              <a:defRPr/>
            </a:pPr>
            <a:fld id="{E84B5BBF-5979-4C10-981C-388F6C529281}" type="slidenum">
              <a:rPr lang="en-US" smtClean="0"/>
              <a:pPr>
                <a:defRPr/>
              </a:pPr>
              <a:t>20</a:t>
            </a:fld>
            <a:endParaRPr lang="en-US" dirty="0"/>
          </a:p>
        </p:txBody>
      </p:sp>
    </p:spTree>
    <p:extLst>
      <p:ext uri="{BB962C8B-B14F-4D97-AF65-F5344CB8AC3E}">
        <p14:creationId xmlns:p14="http://schemas.microsoft.com/office/powerpoint/2010/main" val="42779051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84B5BBF-5979-4C10-981C-388F6C529281}" type="slidenum">
              <a:rPr lang="en-US" smtClean="0"/>
              <a:pPr>
                <a:defRPr/>
              </a:pPr>
              <a:t>21</a:t>
            </a:fld>
            <a:endParaRPr lang="en-US" dirty="0"/>
          </a:p>
        </p:txBody>
      </p:sp>
    </p:spTree>
    <p:extLst>
      <p:ext uri="{BB962C8B-B14F-4D97-AF65-F5344CB8AC3E}">
        <p14:creationId xmlns:p14="http://schemas.microsoft.com/office/powerpoint/2010/main" val="37982645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84B5BBF-5979-4C10-981C-388F6C529281}" type="slidenum">
              <a:rPr lang="en-US" smtClean="0"/>
              <a:pPr>
                <a:defRPr/>
              </a:pPr>
              <a:t>22</a:t>
            </a:fld>
            <a:endParaRPr lang="en-US" dirty="0"/>
          </a:p>
        </p:txBody>
      </p:sp>
    </p:spTree>
    <p:extLst>
      <p:ext uri="{BB962C8B-B14F-4D97-AF65-F5344CB8AC3E}">
        <p14:creationId xmlns:p14="http://schemas.microsoft.com/office/powerpoint/2010/main" val="15540250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84B5BBF-5979-4C10-981C-388F6C529281}" type="slidenum">
              <a:rPr lang="en-US" smtClean="0"/>
              <a:pPr>
                <a:defRPr/>
              </a:pPr>
              <a:t>23</a:t>
            </a:fld>
            <a:endParaRPr lang="en-US" dirty="0"/>
          </a:p>
        </p:txBody>
      </p:sp>
    </p:spTree>
    <p:extLst>
      <p:ext uri="{BB962C8B-B14F-4D97-AF65-F5344CB8AC3E}">
        <p14:creationId xmlns:p14="http://schemas.microsoft.com/office/powerpoint/2010/main" val="15540250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84B5BBF-5979-4C10-981C-388F6C529281}" type="slidenum">
              <a:rPr lang="en-US" smtClean="0"/>
              <a:pPr>
                <a:defRPr/>
              </a:pPr>
              <a:t>24</a:t>
            </a:fld>
            <a:endParaRPr lang="en-US" dirty="0"/>
          </a:p>
        </p:txBody>
      </p:sp>
    </p:spTree>
    <p:extLst>
      <p:ext uri="{BB962C8B-B14F-4D97-AF65-F5344CB8AC3E}">
        <p14:creationId xmlns:p14="http://schemas.microsoft.com/office/powerpoint/2010/main" val="21351450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84B5BBF-5979-4C10-981C-388F6C529281}" type="slidenum">
              <a:rPr lang="en-US" smtClean="0"/>
              <a:pPr>
                <a:defRPr/>
              </a:pPr>
              <a:t>25</a:t>
            </a:fld>
            <a:endParaRPr lang="en-US" dirty="0"/>
          </a:p>
        </p:txBody>
      </p:sp>
    </p:spTree>
    <p:extLst>
      <p:ext uri="{BB962C8B-B14F-4D97-AF65-F5344CB8AC3E}">
        <p14:creationId xmlns:p14="http://schemas.microsoft.com/office/powerpoint/2010/main" val="32636706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84B5BBF-5979-4C10-981C-388F6C529281}" type="slidenum">
              <a:rPr lang="en-US" smtClean="0"/>
              <a:pPr>
                <a:defRPr/>
              </a:pPr>
              <a:t>26</a:t>
            </a:fld>
            <a:endParaRPr lang="en-US" dirty="0"/>
          </a:p>
        </p:txBody>
      </p:sp>
    </p:spTree>
    <p:extLst>
      <p:ext uri="{BB962C8B-B14F-4D97-AF65-F5344CB8AC3E}">
        <p14:creationId xmlns:p14="http://schemas.microsoft.com/office/powerpoint/2010/main" val="30858215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84B5BBF-5979-4C10-981C-388F6C529281}" type="slidenum">
              <a:rPr lang="en-US" smtClean="0"/>
              <a:pPr>
                <a:defRPr/>
              </a:pPr>
              <a:t>27</a:t>
            </a:fld>
            <a:endParaRPr lang="en-US" dirty="0"/>
          </a:p>
        </p:txBody>
      </p:sp>
    </p:spTree>
    <p:extLst>
      <p:ext uri="{BB962C8B-B14F-4D97-AF65-F5344CB8AC3E}">
        <p14:creationId xmlns:p14="http://schemas.microsoft.com/office/powerpoint/2010/main" val="832172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a:t>
            </a:r>
            <a:r>
              <a:rPr lang="en-US" dirty="0" smtClean="0">
                <a:hlinkClick r:id="rId3"/>
              </a:rPr>
              <a:t>http://www.bea.gov/newsreleases/international/trade/2012/pdf/trad0812.pdf</a:t>
            </a:r>
            <a:endParaRPr lang="en-US" dirty="0"/>
          </a:p>
        </p:txBody>
      </p:sp>
      <p:sp>
        <p:nvSpPr>
          <p:cNvPr id="4" name="Slide Number Placeholder 3"/>
          <p:cNvSpPr>
            <a:spLocks noGrp="1"/>
          </p:cNvSpPr>
          <p:nvPr>
            <p:ph type="sldNum" sz="quarter" idx="10"/>
          </p:nvPr>
        </p:nvSpPr>
        <p:spPr/>
        <p:txBody>
          <a:bodyPr/>
          <a:lstStyle/>
          <a:p>
            <a:pPr>
              <a:defRPr/>
            </a:pPr>
            <a:fld id="{E84B5BBF-5979-4C10-981C-388F6C529281}" type="slidenum">
              <a:rPr lang="en-US" smtClean="0"/>
              <a:pPr>
                <a:defRPr/>
              </a:pPr>
              <a:t>28</a:t>
            </a:fld>
            <a:endParaRPr lang="en-US" dirty="0"/>
          </a:p>
        </p:txBody>
      </p:sp>
    </p:spTree>
    <p:extLst>
      <p:ext uri="{BB962C8B-B14F-4D97-AF65-F5344CB8AC3E}">
        <p14:creationId xmlns:p14="http://schemas.microsoft.com/office/powerpoint/2010/main" val="41845195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84B5BBF-5979-4C10-981C-388F6C529281}" type="slidenum">
              <a:rPr lang="en-US" smtClean="0"/>
              <a:pPr>
                <a:defRPr/>
              </a:pPr>
              <a:t>29</a:t>
            </a:fld>
            <a:endParaRPr lang="en-US" dirty="0"/>
          </a:p>
        </p:txBody>
      </p:sp>
    </p:spTree>
    <p:extLst>
      <p:ext uri="{BB962C8B-B14F-4D97-AF65-F5344CB8AC3E}">
        <p14:creationId xmlns:p14="http://schemas.microsoft.com/office/powerpoint/2010/main" val="19171733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3" name="Picture 2" descr="Pride12e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600200" y="228600"/>
            <a:ext cx="5867400" cy="3124200"/>
          </a:xfrm>
        </p:spPr>
        <p:txBody>
          <a:bodyPr/>
          <a:lstStyle>
            <a:lvl1pPr>
              <a:defRPr sz="5400" b="0" i="0" spc="-100">
                <a:solidFill>
                  <a:schemeClr val="tx1"/>
                </a:solidFill>
                <a:latin typeface="Bookman Old Style"/>
                <a:cs typeface="Bookman Old Style"/>
              </a:defRPr>
            </a:lvl1pPr>
          </a:lstStyle>
          <a:p>
            <a:r>
              <a:rPr lang="en-US" smtClean="0"/>
              <a:t>Click to edit Master title style</a:t>
            </a:r>
            <a:endParaRPr lang="en-US" dirty="0"/>
          </a:p>
        </p:txBody>
      </p:sp>
      <p:sp>
        <p:nvSpPr>
          <p:cNvPr id="5" name="Footer Placeholder 4"/>
          <p:cNvSpPr txBox="1">
            <a:spLocks noGrp="1"/>
          </p:cNvSpPr>
          <p:nvPr/>
        </p:nvSpPr>
        <p:spPr>
          <a:xfrm>
            <a:off x="76200" y="6629400"/>
            <a:ext cx="8229600" cy="228600"/>
          </a:xfrm>
          <a:prstGeom prst="rect">
            <a:avLst/>
          </a:prstGeom>
          <a:noFill/>
        </p:spPr>
        <p:txBody>
          <a:bodyPr anchor="ctr"/>
          <a:lstStyle/>
          <a:p>
            <a:pPr algn="l">
              <a:defRPr/>
            </a:pPr>
            <a:r>
              <a:rPr lang="en-US" sz="900" dirty="0" smtClean="0">
                <a:solidFill>
                  <a:schemeClr val="bg1"/>
                </a:solidFill>
                <a:latin typeface="Calibri" pitchFamily="34" charset="0"/>
                <a:cs typeface="Arial" charset="0"/>
              </a:rPr>
              <a:t>Copyright ©2015 </a:t>
            </a:r>
            <a:r>
              <a:rPr lang="en-US" sz="900" dirty="0" err="1" smtClean="0">
                <a:solidFill>
                  <a:schemeClr val="bg1"/>
                </a:solidFill>
                <a:latin typeface="Calibri" pitchFamily="34" charset="0"/>
                <a:cs typeface="Arial" charset="0"/>
              </a:rPr>
              <a:t>Cengage</a:t>
            </a:r>
            <a:r>
              <a:rPr lang="en-US" sz="900" dirty="0" smtClean="0">
                <a:solidFill>
                  <a:schemeClr val="bg1"/>
                </a:solidFill>
                <a:latin typeface="Calibri" pitchFamily="34" charset="0"/>
                <a:cs typeface="Arial" charset="0"/>
              </a:rPr>
              <a:t> Learning. All Rights Reserved. May not be scanned, copied or duplicated, or posted to a publicly accessible website, in whole or in part.</a:t>
            </a:r>
            <a:endParaRPr lang="en-US" sz="900" dirty="0">
              <a:solidFill>
                <a:schemeClr val="bg1"/>
              </a:solidFill>
              <a:latin typeface="Calibri" pitchFamily="34" charset="0"/>
              <a:cs typeface="Arial" charset="0"/>
            </a:endParaRPr>
          </a:p>
        </p:txBody>
      </p:sp>
      <p:sp>
        <p:nvSpPr>
          <p:cNvPr id="7" name="TextBox 6"/>
          <p:cNvSpPr txBox="1"/>
          <p:nvPr/>
        </p:nvSpPr>
        <p:spPr>
          <a:xfrm>
            <a:off x="7086600" y="3810000"/>
            <a:ext cx="1676400" cy="1015663"/>
          </a:xfrm>
          <a:prstGeom prst="rect">
            <a:avLst/>
          </a:prstGeom>
          <a:noFill/>
        </p:spPr>
        <p:txBody>
          <a:bodyPr wrap="square" rtlCol="0">
            <a:spAutoFit/>
          </a:bodyPr>
          <a:lstStyle/>
          <a:p>
            <a:r>
              <a:rPr lang="en-US" sz="6000" b="0" i="0" spc="-510" dirty="0" smtClean="0">
                <a:solidFill>
                  <a:schemeClr val="bg1"/>
                </a:solidFill>
                <a:latin typeface="Lucida Sans"/>
                <a:cs typeface="Lucida Sans"/>
              </a:rPr>
              <a:t>3</a:t>
            </a:r>
            <a:endParaRPr lang="en-US" sz="6000" b="0" i="0" spc="-510" dirty="0">
              <a:solidFill>
                <a:schemeClr val="bg1"/>
              </a:solidFill>
              <a:latin typeface="Lucida Sans"/>
              <a:cs typeface="Lucida Sans"/>
            </a:endParaRPr>
          </a:p>
        </p:txBody>
      </p:sp>
    </p:spTree>
  </p:cSld>
  <p:clrMapOvr>
    <a:masterClrMapping/>
  </p:clrMapOvr>
  <p:transition spd="med">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3" descr="Pride12e2new.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lvl1pPr>
              <a:defRPr sz="3200">
                <a:effectLst>
                  <a:outerShdw blurRad="50800" dist="38100" dir="2700000" algn="tl" rotWithShape="0">
                    <a:prstClr val="black">
                      <a:alpha val="40000"/>
                    </a:prstClr>
                  </a:outerShdw>
                </a:effectLst>
              </a:defRPr>
            </a:lvl1pPr>
          </a:lstStyle>
          <a:p>
            <a:r>
              <a:rPr lang="en-US" dirty="0" smtClean="0"/>
              <a:t>Click to edit Master title style</a:t>
            </a:r>
            <a:endParaRPr lang="en-US" dirty="0"/>
          </a:p>
        </p:txBody>
      </p:sp>
      <p:sp>
        <p:nvSpPr>
          <p:cNvPr id="3" name="Content Placeholder 2"/>
          <p:cNvSpPr>
            <a:spLocks noGrp="1"/>
          </p:cNvSpPr>
          <p:nvPr>
            <p:ph idx="1"/>
          </p:nvPr>
        </p:nvSpPr>
        <p:spPr>
          <a:xfrm>
            <a:off x="762000" y="1600200"/>
            <a:ext cx="7924800" cy="4525963"/>
          </a:xfrm>
        </p:spPr>
        <p:txBody>
          <a:bodyPr/>
          <a:lstStyle>
            <a:lvl1pPr>
              <a:lnSpc>
                <a:spcPct val="90000"/>
              </a:lnSpc>
              <a:buClr>
                <a:srgbClr val="163776"/>
              </a:buClr>
              <a:buSzPct val="100000"/>
              <a:defRPr/>
            </a:lvl1pPr>
            <a:lvl2pPr>
              <a:lnSpc>
                <a:spcPct val="90000"/>
              </a:lnSpc>
              <a:buClr>
                <a:srgbClr val="FF6600"/>
              </a:buClr>
              <a:defRPr/>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4"/>
          <p:cNvSpPr txBox="1">
            <a:spLocks noGrp="1"/>
          </p:cNvSpPr>
          <p:nvPr/>
        </p:nvSpPr>
        <p:spPr>
          <a:xfrm>
            <a:off x="1066800" y="6629400"/>
            <a:ext cx="7696200" cy="228600"/>
          </a:xfrm>
          <a:prstGeom prst="rect">
            <a:avLst/>
          </a:prstGeom>
          <a:noFill/>
        </p:spPr>
        <p:txBody>
          <a:bodyPr anchor="ctr"/>
          <a:lstStyle/>
          <a:p>
            <a:pPr algn="l">
              <a:defRPr/>
            </a:pPr>
            <a:r>
              <a:rPr lang="en-US" sz="900" b="0" i="0" kern="0" spc="0" dirty="0" smtClean="0">
                <a:solidFill>
                  <a:schemeClr val="bg2">
                    <a:lumMod val="60000"/>
                    <a:lumOff val="40000"/>
                  </a:schemeClr>
                </a:solidFill>
                <a:latin typeface="Arial Narrow"/>
                <a:cs typeface="Arial Narrow"/>
              </a:rPr>
              <a:t>Copyright ©2015 </a:t>
            </a:r>
            <a:r>
              <a:rPr lang="en-US" sz="900" b="0" i="0" kern="0" spc="0" dirty="0" err="1" smtClean="0">
                <a:solidFill>
                  <a:schemeClr val="bg2">
                    <a:lumMod val="60000"/>
                    <a:lumOff val="40000"/>
                  </a:schemeClr>
                </a:solidFill>
                <a:latin typeface="Arial Narrow"/>
                <a:cs typeface="Arial Narrow"/>
              </a:rPr>
              <a:t>Cengage</a:t>
            </a:r>
            <a:r>
              <a:rPr lang="en-US" sz="900" b="0" i="0" kern="0" spc="0" dirty="0" smtClean="0">
                <a:solidFill>
                  <a:schemeClr val="bg2">
                    <a:lumMod val="60000"/>
                    <a:lumOff val="40000"/>
                  </a:schemeClr>
                </a:solidFill>
                <a:latin typeface="Arial Narrow"/>
                <a:cs typeface="Arial Narrow"/>
              </a:rPr>
              <a:t> Learning. All Rights Reserved. May not be scanned, copied or duplicated, or posted to a publicly accessible website, in whole or in part.</a:t>
            </a:r>
            <a:endParaRPr lang="en-US" sz="900" b="0" i="0" kern="0" spc="0" dirty="0">
              <a:solidFill>
                <a:schemeClr val="bg2">
                  <a:lumMod val="60000"/>
                  <a:lumOff val="40000"/>
                </a:schemeClr>
              </a:solidFill>
              <a:latin typeface="Arial Narrow"/>
              <a:cs typeface="Arial Narrow"/>
            </a:endParaRPr>
          </a:p>
        </p:txBody>
      </p:sp>
      <p:sp>
        <p:nvSpPr>
          <p:cNvPr id="9" name="Slide Number Placeholder 1"/>
          <p:cNvSpPr>
            <a:spLocks noGrp="1"/>
          </p:cNvSpPr>
          <p:nvPr>
            <p:ph type="sldNum" sz="quarter" idx="4"/>
          </p:nvPr>
        </p:nvSpPr>
        <p:spPr>
          <a:xfrm>
            <a:off x="8229600" y="6492875"/>
            <a:ext cx="762000" cy="365125"/>
          </a:xfrm>
          <a:prstGeom prst="rect">
            <a:avLst/>
          </a:prstGeom>
        </p:spPr>
        <p:txBody>
          <a:bodyPr vert="horz" lIns="91440" tIns="45720" rIns="91440" bIns="45720" rtlCol="0" anchor="ctr"/>
          <a:lstStyle>
            <a:lvl1pPr algn="r">
              <a:defRPr sz="1200" b="0" i="0">
                <a:solidFill>
                  <a:srgbClr val="000000"/>
                </a:solidFill>
                <a:latin typeface="Arial Narrow Bold"/>
                <a:cs typeface="Arial Narrow Bold"/>
              </a:defRPr>
            </a:lvl1pPr>
          </a:lstStyle>
          <a:p>
            <a:r>
              <a:rPr lang="en-US" dirty="0" smtClean="0">
                <a:solidFill>
                  <a:srgbClr val="2360AB">
                    <a:alpha val="62000"/>
                  </a:srgbClr>
                </a:solidFill>
              </a:rPr>
              <a:t>3 • </a:t>
            </a:r>
            <a:fld id="{EDFB93E4-638C-3348-855D-DC1780F5DC2C}" type="slidenum">
              <a:rPr lang="en-US" smtClean="0"/>
              <a:pPr/>
              <a:t>‹#›</a:t>
            </a:fld>
            <a:endParaRPr lang="en-US" dirty="0"/>
          </a:p>
        </p:txBody>
      </p:sp>
    </p:spTree>
  </p:cSld>
  <p:clrMapOvr>
    <a:masterClrMapping/>
  </p:clrMapOvr>
  <p:transition spd="med">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5" name="Picture 4" descr="Pride12eCE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lvl1pPr>
              <a:defRPr sz="3200">
                <a:effectLst>
                  <a:outerShdw blurRad="50800" dist="38100" dir="2700000" algn="tl" rotWithShape="0">
                    <a:prstClr val="black">
                      <a:alpha val="40000"/>
                    </a:prstClr>
                  </a:outerShdw>
                </a:effectLst>
              </a:defRPr>
            </a:lvl1pPr>
          </a:lstStyle>
          <a:p>
            <a:r>
              <a:rPr lang="en-US" dirty="0" smtClean="0"/>
              <a:t>Click to edit Master title style</a:t>
            </a:r>
            <a:endParaRPr lang="en-US" dirty="0"/>
          </a:p>
        </p:txBody>
      </p:sp>
      <p:sp>
        <p:nvSpPr>
          <p:cNvPr id="3" name="Content Placeholder 2"/>
          <p:cNvSpPr>
            <a:spLocks noGrp="1"/>
          </p:cNvSpPr>
          <p:nvPr>
            <p:ph idx="1"/>
          </p:nvPr>
        </p:nvSpPr>
        <p:spPr>
          <a:xfrm>
            <a:off x="762000" y="1600200"/>
            <a:ext cx="7924800" cy="4525963"/>
          </a:xfrm>
        </p:spPr>
        <p:txBody>
          <a:bodyPr/>
          <a:lstStyle>
            <a:lvl1pPr>
              <a:lnSpc>
                <a:spcPct val="90000"/>
              </a:lnSpc>
              <a:buClr>
                <a:srgbClr val="163776"/>
              </a:buClr>
              <a:buSzPct val="100000"/>
              <a:defRPr/>
            </a:lvl1pPr>
            <a:lvl2pPr>
              <a:lnSpc>
                <a:spcPct val="90000"/>
              </a:lnSpc>
              <a:buClr>
                <a:srgbClr val="FF6600"/>
              </a:buClr>
              <a:defRPr/>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4"/>
          <p:cNvSpPr txBox="1">
            <a:spLocks noGrp="1"/>
          </p:cNvSpPr>
          <p:nvPr/>
        </p:nvSpPr>
        <p:spPr>
          <a:xfrm>
            <a:off x="1066800" y="6629400"/>
            <a:ext cx="7696200" cy="228600"/>
          </a:xfrm>
          <a:prstGeom prst="rect">
            <a:avLst/>
          </a:prstGeom>
          <a:noFill/>
        </p:spPr>
        <p:txBody>
          <a:bodyPr anchor="ctr"/>
          <a:lstStyle/>
          <a:p>
            <a:pPr algn="l">
              <a:defRPr/>
            </a:pPr>
            <a:r>
              <a:rPr lang="en-US" sz="900" b="0" i="0" kern="0" spc="0" dirty="0" smtClean="0">
                <a:solidFill>
                  <a:schemeClr val="bg2">
                    <a:lumMod val="60000"/>
                    <a:lumOff val="40000"/>
                  </a:schemeClr>
                </a:solidFill>
                <a:latin typeface="Arial Narrow"/>
                <a:cs typeface="Arial Narrow"/>
              </a:rPr>
              <a:t>Copyright ©2015 </a:t>
            </a:r>
            <a:r>
              <a:rPr lang="en-US" sz="900" b="0" i="0" kern="0" spc="0" dirty="0" err="1" smtClean="0">
                <a:solidFill>
                  <a:schemeClr val="bg2">
                    <a:lumMod val="60000"/>
                    <a:lumOff val="40000"/>
                  </a:schemeClr>
                </a:solidFill>
                <a:latin typeface="Arial Narrow"/>
                <a:cs typeface="Arial Narrow"/>
              </a:rPr>
              <a:t>Cengage</a:t>
            </a:r>
            <a:r>
              <a:rPr lang="en-US" sz="900" b="0" i="0" kern="0" spc="0" dirty="0" smtClean="0">
                <a:solidFill>
                  <a:schemeClr val="bg2">
                    <a:lumMod val="60000"/>
                    <a:lumOff val="40000"/>
                  </a:schemeClr>
                </a:solidFill>
                <a:latin typeface="Arial Narrow"/>
                <a:cs typeface="Arial Narrow"/>
              </a:rPr>
              <a:t> Learning. All Rights Reserved. May not be scanned, copied or duplicated, or posted to a publicly accessible website, in whole or in part.</a:t>
            </a:r>
            <a:endParaRPr lang="en-US" sz="900" b="0" i="0" kern="0" spc="0" dirty="0">
              <a:solidFill>
                <a:schemeClr val="bg2">
                  <a:lumMod val="60000"/>
                  <a:lumOff val="40000"/>
                </a:schemeClr>
              </a:solidFill>
              <a:latin typeface="Arial Narrow"/>
              <a:cs typeface="Arial Narrow"/>
            </a:endParaRPr>
          </a:p>
        </p:txBody>
      </p:sp>
      <p:sp>
        <p:nvSpPr>
          <p:cNvPr id="9" name="Slide Number Placeholder 1"/>
          <p:cNvSpPr>
            <a:spLocks noGrp="1"/>
          </p:cNvSpPr>
          <p:nvPr>
            <p:ph type="sldNum" sz="quarter" idx="4"/>
          </p:nvPr>
        </p:nvSpPr>
        <p:spPr>
          <a:xfrm>
            <a:off x="8229600" y="6492875"/>
            <a:ext cx="762000" cy="365125"/>
          </a:xfrm>
          <a:prstGeom prst="rect">
            <a:avLst/>
          </a:prstGeom>
        </p:spPr>
        <p:txBody>
          <a:bodyPr vert="horz" lIns="91440" tIns="45720" rIns="91440" bIns="45720" rtlCol="0" anchor="ctr"/>
          <a:lstStyle>
            <a:lvl1pPr algn="r">
              <a:defRPr sz="1200" b="0" i="0">
                <a:solidFill>
                  <a:srgbClr val="000000"/>
                </a:solidFill>
                <a:latin typeface="Arial Narrow Bold"/>
                <a:cs typeface="Arial Narrow Bold"/>
              </a:defRPr>
            </a:lvl1pPr>
          </a:lstStyle>
          <a:p>
            <a:r>
              <a:rPr lang="en-US" dirty="0" smtClean="0">
                <a:solidFill>
                  <a:srgbClr val="2360AB">
                    <a:alpha val="62000"/>
                  </a:srgbClr>
                </a:solidFill>
              </a:rPr>
              <a:t>3 • </a:t>
            </a:r>
            <a:fld id="{EDFB93E4-638C-3348-855D-DC1780F5DC2C}" type="slidenum">
              <a:rPr lang="en-US" smtClean="0"/>
              <a:pPr/>
              <a:t>‹#›</a:t>
            </a:fld>
            <a:endParaRPr lang="en-US" dirty="0"/>
          </a:p>
        </p:txBody>
      </p:sp>
    </p:spTree>
    <p:extLst>
      <p:ext uri="{BB962C8B-B14F-4D97-AF65-F5344CB8AC3E}">
        <p14:creationId xmlns:p14="http://schemas.microsoft.com/office/powerpoint/2010/main" val="3483276591"/>
      </p:ext>
    </p:extLst>
  </p:cSld>
  <p:clrMapOvr>
    <a:masterClrMapping/>
  </p:clrMapOvr>
  <p:transitio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med">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med">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med">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med">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med">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0" y="96838"/>
            <a:ext cx="9144000" cy="9699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295400"/>
            <a:ext cx="7772400" cy="2514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85800" y="3962400"/>
            <a:ext cx="7772400" cy="2514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0" y="6629400"/>
            <a:ext cx="5410200" cy="228600"/>
          </a:xfrm>
          <a:prstGeom prst="rect">
            <a:avLst/>
          </a:prstGeom>
        </p:spPr>
        <p:txBody>
          <a:bodyPr/>
          <a:lstStyle>
            <a:lvl1pPr algn="l">
              <a:defRPr/>
            </a:lvl1pPr>
          </a:lstStyle>
          <a:p>
            <a:pPr>
              <a:defRPr/>
            </a:pPr>
            <a:endParaRPr lang="en-US"/>
          </a:p>
        </p:txBody>
      </p:sp>
      <p:sp>
        <p:nvSpPr>
          <p:cNvPr id="6" name="Slide Number Placeholder 5"/>
          <p:cNvSpPr>
            <a:spLocks noGrp="1"/>
          </p:cNvSpPr>
          <p:nvPr>
            <p:ph type="sldNum" sz="quarter" idx="11"/>
          </p:nvPr>
        </p:nvSpPr>
        <p:spPr>
          <a:xfrm>
            <a:off x="7239000" y="6629400"/>
            <a:ext cx="1905000" cy="228600"/>
          </a:xfrm>
          <a:prstGeom prst="rect">
            <a:avLst/>
          </a:prstGeom>
        </p:spPr>
        <p:txBody>
          <a:bodyPr/>
          <a:lstStyle>
            <a:lvl1pPr algn="l">
              <a:defRPr/>
            </a:lvl1pPr>
          </a:lstStyle>
          <a:p>
            <a:pPr>
              <a:defRPr/>
            </a:pPr>
            <a:r>
              <a:rPr lang="en-US" smtClean="0"/>
              <a:t>3 | </a:t>
            </a:r>
            <a:fld id="{6ECB567D-B4B2-4E9F-A8F4-7357454A8FEC}" type="slidenum">
              <a:rPr lang="en-US" smtClean="0"/>
              <a:pPr>
                <a:defRPr/>
              </a:pPr>
              <a:t>‹#›</a:t>
            </a:fld>
            <a:endParaRPr lang="en-US"/>
          </a:p>
        </p:txBody>
      </p:sp>
    </p:spTree>
  </p:cSld>
  <p:clrMapOvr>
    <a:masterClrMapping/>
  </p:clrMapOvr>
  <p:transition spd="med">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76800" y="1143000"/>
            <a:ext cx="3733800" cy="1470025"/>
          </a:xfrm>
        </p:spPr>
        <p:txBody>
          <a:bodyPr/>
          <a:lstStyle>
            <a:lvl1pPr>
              <a:defRPr>
                <a:solidFill>
                  <a:schemeClr val="accent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410200" y="3200400"/>
            <a:ext cx="2819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dirty="0"/>
          </a:p>
        </p:txBody>
      </p:sp>
    </p:spTree>
  </p:cSld>
  <p:clrMapOvr>
    <a:masterClrMapping/>
  </p:clrMapOvr>
  <p:transition spd="med">
    <p:wipe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2_Title Slide">
    <p:bg>
      <p:bgPr>
        <a:gradFill>
          <a:gsLst>
            <a:gs pos="0">
              <a:srgbClr val="8AC1D4"/>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 y="467360"/>
            <a:ext cx="4495799" cy="5752860"/>
          </a:xfrm>
          <a:prstGeom prst="rect">
            <a:avLst/>
          </a:prstGeom>
        </p:spPr>
      </p:pic>
      <p:sp>
        <p:nvSpPr>
          <p:cNvPr id="2" name="Title 1"/>
          <p:cNvSpPr>
            <a:spLocks noGrp="1"/>
          </p:cNvSpPr>
          <p:nvPr>
            <p:ph type="ctrTitle" hasCustomPrompt="1"/>
          </p:nvPr>
        </p:nvSpPr>
        <p:spPr>
          <a:xfrm>
            <a:off x="5257800" y="1447800"/>
            <a:ext cx="3657600" cy="3124200"/>
          </a:xfrm>
        </p:spPr>
        <p:txBody>
          <a:bodyPr/>
          <a:lstStyle>
            <a:lvl1pPr>
              <a:defRPr sz="3200" b="1" i="0" spc="-100" baseline="0">
                <a:solidFill>
                  <a:schemeClr val="tx1"/>
                </a:solidFill>
                <a:latin typeface="+mj-lt"/>
                <a:cs typeface="Arial Black" pitchFamily="34" charset="0"/>
              </a:defRPr>
            </a:lvl1pPr>
          </a:lstStyle>
          <a:p>
            <a:r>
              <a:rPr lang="en-US" dirty="0" smtClean="0"/>
              <a:t>  </a:t>
            </a:r>
            <a:endParaRPr lang="en-US" dirty="0"/>
          </a:p>
        </p:txBody>
      </p:sp>
      <p:sp>
        <p:nvSpPr>
          <p:cNvPr id="5" name="Footer Placeholder 4"/>
          <p:cNvSpPr txBox="1">
            <a:spLocks noGrp="1"/>
          </p:cNvSpPr>
          <p:nvPr/>
        </p:nvSpPr>
        <p:spPr>
          <a:xfrm>
            <a:off x="76200" y="6629400"/>
            <a:ext cx="8229600" cy="228600"/>
          </a:xfrm>
          <a:prstGeom prst="rect">
            <a:avLst/>
          </a:prstGeom>
          <a:noFill/>
        </p:spPr>
        <p:txBody>
          <a:bodyPr anchor="ctr"/>
          <a:lstStyle/>
          <a:p>
            <a:pPr algn="l">
              <a:defRPr/>
            </a:pPr>
            <a:r>
              <a:rPr lang="en-US" sz="900" dirty="0" smtClean="0">
                <a:solidFill>
                  <a:schemeClr val="bg1"/>
                </a:solidFill>
                <a:latin typeface="Calibri" pitchFamily="34" charset="0"/>
                <a:cs typeface="Arial" charset="0"/>
              </a:rPr>
              <a:t>Copyright ©2015</a:t>
            </a:r>
            <a:r>
              <a:rPr lang="en-US" sz="900" baseline="0" dirty="0" smtClean="0">
                <a:solidFill>
                  <a:schemeClr val="bg1"/>
                </a:solidFill>
                <a:latin typeface="Calibri" pitchFamily="34" charset="0"/>
                <a:cs typeface="Arial" charset="0"/>
              </a:rPr>
              <a:t> </a:t>
            </a:r>
            <a:r>
              <a:rPr lang="en-US" sz="900" dirty="0" err="1" smtClean="0">
                <a:solidFill>
                  <a:schemeClr val="bg1"/>
                </a:solidFill>
                <a:latin typeface="Calibri" pitchFamily="34" charset="0"/>
                <a:cs typeface="Arial" charset="0"/>
              </a:rPr>
              <a:t>Cengage</a:t>
            </a:r>
            <a:r>
              <a:rPr lang="en-US" sz="900" dirty="0" smtClean="0">
                <a:solidFill>
                  <a:schemeClr val="bg1"/>
                </a:solidFill>
                <a:latin typeface="Calibri" pitchFamily="34" charset="0"/>
                <a:cs typeface="Arial" charset="0"/>
              </a:rPr>
              <a:t> Learning. All Rights Reserved. May not be scanned, copied or duplicated, or posted to a publicly accessible website, in whole or in part.</a:t>
            </a:r>
            <a:endParaRPr lang="en-US" sz="900" dirty="0">
              <a:solidFill>
                <a:schemeClr val="bg1"/>
              </a:solidFill>
              <a:latin typeface="Calibri" pitchFamily="34" charset="0"/>
              <a:cs typeface="Arial" charset="0"/>
            </a:endParaRPr>
          </a:p>
        </p:txBody>
      </p:sp>
      <p:sp>
        <p:nvSpPr>
          <p:cNvPr id="7" name="TextBox 6"/>
          <p:cNvSpPr txBox="1"/>
          <p:nvPr/>
        </p:nvSpPr>
        <p:spPr>
          <a:xfrm>
            <a:off x="6096000" y="304800"/>
            <a:ext cx="1676400" cy="1015663"/>
          </a:xfrm>
          <a:prstGeom prst="rect">
            <a:avLst/>
          </a:prstGeom>
          <a:noFill/>
        </p:spPr>
        <p:txBody>
          <a:bodyPr wrap="square" rtlCol="0">
            <a:spAutoFit/>
          </a:bodyPr>
          <a:lstStyle/>
          <a:p>
            <a:pPr algn="ctr"/>
            <a:r>
              <a:rPr lang="en-US" sz="6000" b="0" i="0" spc="-510" dirty="0" smtClean="0">
                <a:solidFill>
                  <a:schemeClr val="bg1"/>
                </a:solidFill>
                <a:latin typeface="Lucida Sans"/>
                <a:cs typeface="Lucida Sans"/>
              </a:rPr>
              <a:t>3</a:t>
            </a:r>
            <a:endParaRPr lang="en-US" sz="6000" b="0" i="0" spc="-510" dirty="0">
              <a:solidFill>
                <a:schemeClr val="bg1"/>
              </a:solidFill>
              <a:latin typeface="Lucida Sans"/>
              <a:cs typeface="Lucida Sans"/>
            </a:endParaRPr>
          </a:p>
        </p:txBody>
      </p:sp>
    </p:spTree>
    <p:extLst>
      <p:ext uri="{BB962C8B-B14F-4D97-AF65-F5344CB8AC3E}">
        <p14:creationId xmlns:p14="http://schemas.microsoft.com/office/powerpoint/2010/main" val="2408298066"/>
      </p:ext>
    </p:extLst>
  </p:cSld>
  <p:clrMapOvr>
    <a:overrideClrMapping bg1="lt1" tx1="dk1" bg2="lt2" tx2="dk2" accent1="accent1" accent2="accent2" accent3="accent3" accent4="accent4" accent5="accent5" accent6="accent6" hlink="hlink" folHlink="folHlink"/>
  </p:clrMapOvr>
  <p:transition spd="med">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2"/>
          <p:cNvSpPr>
            <a:spLocks noGrp="1" noChangeArrowheads="1"/>
          </p:cNvSpPr>
          <p:nvPr>
            <p:ph type="title"/>
          </p:nvPr>
        </p:nvSpPr>
        <p:spPr bwMode="auto">
          <a:xfrm>
            <a:off x="457200" y="152400"/>
            <a:ext cx="82296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2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 name="Rectangle 9" hidden="1"/>
          <p:cNvSpPr/>
          <p:nvPr/>
        </p:nvSpPr>
        <p:spPr>
          <a:xfrm>
            <a:off x="2971800" y="0"/>
            <a:ext cx="6172200" cy="152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cxnSp>
        <p:nvCxnSpPr>
          <p:cNvPr id="26" name="Straight Connector 25" hidden="1"/>
          <p:cNvCxnSpPr/>
          <p:nvPr/>
        </p:nvCxnSpPr>
        <p:spPr>
          <a:xfrm>
            <a:off x="0" y="6477000"/>
            <a:ext cx="9144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Slide Number Placeholder 1"/>
          <p:cNvSpPr>
            <a:spLocks noGrp="1"/>
          </p:cNvSpPr>
          <p:nvPr>
            <p:ph type="sldNum" sz="quarter" idx="4"/>
          </p:nvPr>
        </p:nvSpPr>
        <p:spPr>
          <a:xfrm>
            <a:off x="7848600" y="6492875"/>
            <a:ext cx="1143000" cy="365125"/>
          </a:xfrm>
          <a:prstGeom prst="rect">
            <a:avLst/>
          </a:prstGeom>
        </p:spPr>
        <p:txBody>
          <a:bodyPr vert="horz" lIns="91440" tIns="45720" rIns="91440" bIns="45720" rtlCol="0" anchor="ctr"/>
          <a:lstStyle>
            <a:lvl1pPr algn="r">
              <a:defRPr sz="1200" b="0" i="0">
                <a:solidFill>
                  <a:srgbClr val="000000"/>
                </a:solidFill>
                <a:latin typeface="Arial Narrow Bold"/>
                <a:cs typeface="Arial Narrow Bold"/>
              </a:defRPr>
            </a:lvl1pPr>
          </a:lstStyle>
          <a:p>
            <a:r>
              <a:rPr lang="en-US" dirty="0" smtClean="0">
                <a:solidFill>
                  <a:srgbClr val="2360AB">
                    <a:alpha val="62000"/>
                  </a:srgbClr>
                </a:solidFill>
              </a:rPr>
              <a:t>3 • </a:t>
            </a:r>
            <a:fld id="{EDFB93E4-638C-3348-855D-DC1780F5DC2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864" r:id="rId1"/>
    <p:sldLayoutId id="2147483865" r:id="rId2"/>
    <p:sldLayoutId id="2147483877"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 id="2147483876" r:id="rId14"/>
    <p:sldLayoutId id="2147483878" r:id="rId15"/>
  </p:sldLayoutIdLst>
  <p:transition spd="med">
    <p:wipe dir="r"/>
  </p:transition>
  <p:timing>
    <p:tnLst>
      <p:par>
        <p:cTn id="1" dur="indefinite" restart="never" nodeType="tmRoot"/>
      </p:par>
    </p:tnLst>
  </p:timing>
  <p:hf hdr="0" dt="0"/>
  <p:txStyles>
    <p:titleStyle>
      <a:lvl1pPr algn="ctr" rtl="0" eaLnBrk="1" fontAlgn="base" hangingPunct="1">
        <a:spcBef>
          <a:spcPct val="0"/>
        </a:spcBef>
        <a:spcAft>
          <a:spcPct val="0"/>
        </a:spcAft>
        <a:defRPr sz="2800" b="1">
          <a:solidFill>
            <a:schemeClr val="bg1"/>
          </a:solidFill>
          <a:latin typeface="+mj-lt"/>
          <a:ea typeface="+mj-ea"/>
          <a:cs typeface="+mj-cs"/>
        </a:defRPr>
      </a:lvl1pPr>
      <a:lvl2pPr algn="ctr" rtl="0" eaLnBrk="1" fontAlgn="base" hangingPunct="1">
        <a:spcBef>
          <a:spcPct val="0"/>
        </a:spcBef>
        <a:spcAft>
          <a:spcPct val="0"/>
        </a:spcAft>
        <a:defRPr sz="2800" b="1">
          <a:solidFill>
            <a:schemeClr val="bg1"/>
          </a:solidFill>
          <a:latin typeface="Arial" charset="0"/>
        </a:defRPr>
      </a:lvl2pPr>
      <a:lvl3pPr algn="ctr" rtl="0" eaLnBrk="1" fontAlgn="base" hangingPunct="1">
        <a:spcBef>
          <a:spcPct val="0"/>
        </a:spcBef>
        <a:spcAft>
          <a:spcPct val="0"/>
        </a:spcAft>
        <a:defRPr sz="2800" b="1">
          <a:solidFill>
            <a:schemeClr val="bg1"/>
          </a:solidFill>
          <a:latin typeface="Arial" charset="0"/>
        </a:defRPr>
      </a:lvl3pPr>
      <a:lvl4pPr algn="ctr" rtl="0" eaLnBrk="1" fontAlgn="base" hangingPunct="1">
        <a:spcBef>
          <a:spcPct val="0"/>
        </a:spcBef>
        <a:spcAft>
          <a:spcPct val="0"/>
        </a:spcAft>
        <a:defRPr sz="2800" b="1">
          <a:solidFill>
            <a:schemeClr val="bg1"/>
          </a:solidFill>
          <a:latin typeface="Arial" charset="0"/>
        </a:defRPr>
      </a:lvl4pPr>
      <a:lvl5pPr algn="ctr" rtl="0" eaLnBrk="1" fontAlgn="base" hangingPunct="1">
        <a:spcBef>
          <a:spcPct val="0"/>
        </a:spcBef>
        <a:spcAft>
          <a:spcPct val="0"/>
        </a:spcAft>
        <a:defRPr sz="2800" b="1">
          <a:solidFill>
            <a:schemeClr val="bg1"/>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lr>
          <a:srgbClr val="00709A"/>
        </a:buClr>
        <a:buSzPct val="80000"/>
        <a:buFont typeface="Wingdings" pitchFamily="2" charset="2"/>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a:solidFill>
            <a:schemeClr val="tx1"/>
          </a:solidFill>
          <a:latin typeface="+mn-lt"/>
        </a:defRPr>
      </a:lvl2pPr>
      <a:lvl3pPr marL="1143000" indent="-228600" algn="l" rtl="0" eaLnBrk="1" fontAlgn="base" hangingPunct="1">
        <a:spcBef>
          <a:spcPct val="20000"/>
        </a:spcBef>
        <a:spcAft>
          <a:spcPct val="0"/>
        </a:spcAft>
        <a:buSzPct val="100000"/>
        <a:buFont typeface="Arial" charset="0"/>
        <a:buChar char="-"/>
        <a:defRPr sz="2400">
          <a:solidFill>
            <a:schemeClr val="tx1"/>
          </a:solidFill>
          <a:latin typeface="+mn-lt"/>
        </a:defRPr>
      </a:lvl3pPr>
      <a:lvl4pPr marL="1600200" indent="-228600" algn="l" rtl="0" eaLnBrk="1" fontAlgn="base" hangingPunct="1">
        <a:spcBef>
          <a:spcPct val="20000"/>
        </a:spcBef>
        <a:spcAft>
          <a:spcPct val="0"/>
        </a:spcAft>
        <a:buFont typeface="Arial" charset="0"/>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www.census.gov/foreign-trade/statistics/highlights/top/top1512yr.html"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cia.gov/library/publications/the-world-factbook/index.html"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0.jpeg"/><Relationship Id="rId7" Type="http://schemas.openxmlformats.org/officeDocument/2006/relationships/image" Target="../media/image14.emf"/><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3.emf"/><Relationship Id="rId5" Type="http://schemas.openxmlformats.org/officeDocument/2006/relationships/image" Target="../media/image12.emf"/><Relationship Id="rId4" Type="http://schemas.openxmlformats.org/officeDocument/2006/relationships/image" Target="../media/image11.emf"/></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watch?v=cqGRIqFDo2w"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census.gov/foreign-trade/Press-Release/current_press_release/index.html"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2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www.census.gov/foreign-trade/Press-Release/current_press_release/index.html"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hyperlink" Target="https://www.census.gov/foreign-trade/statistics/historical/gands.pdf" TargetMode="External"/><Relationship Id="rId4" Type="http://schemas.openxmlformats.org/officeDocument/2006/relationships/hyperlink" Target="https://www.bea.gov/newsreleases/international/trade/2017/pdf/trad1017.pdf"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ctrTitle"/>
          </p:nvPr>
        </p:nvSpPr>
        <p:spPr/>
        <p:txBody>
          <a:bodyPr/>
          <a:lstStyle/>
          <a:p>
            <a:r>
              <a:rPr lang="en-US" dirty="0" smtClean="0"/>
              <a:t>Exploring Global Business</a:t>
            </a:r>
          </a:p>
        </p:txBody>
      </p:sp>
    </p:spTree>
    <p:extLst>
      <p:ext uri="{BB962C8B-B14F-4D97-AF65-F5344CB8AC3E}">
        <p14:creationId xmlns:p14="http://schemas.microsoft.com/office/powerpoint/2010/main" val="3983444364"/>
      </p:ext>
    </p:extLst>
  </p:cSld>
  <p:clrMapOvr>
    <a:masterClrMapping/>
  </p:clrMapOvr>
  <p:transition spd="med">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3" name="Rectangle 8"/>
          <p:cNvSpPr>
            <a:spLocks noGrp="1" noChangeArrowheads="1"/>
          </p:cNvSpPr>
          <p:nvPr>
            <p:ph type="title"/>
          </p:nvPr>
        </p:nvSpPr>
        <p:spPr/>
        <p:txBody>
          <a:bodyPr/>
          <a:lstStyle/>
          <a:p>
            <a:r>
              <a:rPr lang="en-US" dirty="0" smtClean="0"/>
              <a:t>Learning Objectives </a:t>
            </a:r>
          </a:p>
        </p:txBody>
      </p:sp>
      <p:sp>
        <p:nvSpPr>
          <p:cNvPr id="18434" name="Rectangle 9"/>
          <p:cNvSpPr>
            <a:spLocks noGrp="1" noChangeArrowheads="1"/>
          </p:cNvSpPr>
          <p:nvPr>
            <p:ph idx="1"/>
          </p:nvPr>
        </p:nvSpPr>
        <p:spPr>
          <a:xfrm>
            <a:off x="762000" y="1600200"/>
            <a:ext cx="7924800" cy="4800600"/>
          </a:xfrm>
        </p:spPr>
        <p:txBody>
          <a:bodyPr/>
          <a:lstStyle/>
          <a:p>
            <a:pPr marL="457200" indent="-457200">
              <a:spcBef>
                <a:spcPts val="1176"/>
              </a:spcBef>
              <a:buFont typeface="+mj-ea"/>
              <a:buAutoNum type="circleNumDbPlain"/>
            </a:pPr>
            <a:r>
              <a:rPr lang="en-US" sz="2200" dirty="0" smtClean="0"/>
              <a:t>Explain the economic basis for international business.</a:t>
            </a:r>
          </a:p>
          <a:p>
            <a:pPr marL="457200" indent="-457200">
              <a:spcBef>
                <a:spcPts val="1176"/>
              </a:spcBef>
              <a:buFont typeface="+mj-ea"/>
              <a:buAutoNum type="circleNumDbPlain"/>
            </a:pPr>
            <a:r>
              <a:rPr lang="en-US" sz="2200" dirty="0" smtClean="0"/>
              <a:t>Discuss the restrictions nations place on international trade, the objectives of these restrictions, and their results.</a:t>
            </a:r>
          </a:p>
          <a:p>
            <a:pPr marL="457200" indent="-457200">
              <a:spcBef>
                <a:spcPts val="1176"/>
              </a:spcBef>
              <a:buFont typeface="+mj-ea"/>
              <a:buAutoNum type="circleNumDbPlain"/>
            </a:pPr>
            <a:r>
              <a:rPr lang="en-US" sz="2200" dirty="0" smtClean="0"/>
              <a:t>Outline the extent of international trade and the world economic outlook for trade.</a:t>
            </a:r>
          </a:p>
          <a:p>
            <a:pPr marL="457200" indent="-457200">
              <a:spcBef>
                <a:spcPts val="1176"/>
              </a:spcBef>
              <a:buFont typeface="+mj-ea"/>
              <a:buAutoNum type="circleNumDbPlain"/>
            </a:pPr>
            <a:r>
              <a:rPr lang="en-US" sz="2200" dirty="0" smtClean="0"/>
              <a:t>Discuss international trade agreements and international economic organizations working to foster trade.</a:t>
            </a:r>
          </a:p>
          <a:p>
            <a:pPr marL="457200" indent="-457200">
              <a:spcBef>
                <a:spcPts val="1176"/>
              </a:spcBef>
              <a:buFont typeface="+mj-ea"/>
              <a:buAutoNum type="circleNumDbPlain"/>
            </a:pPr>
            <a:r>
              <a:rPr lang="en-US" sz="2200" dirty="0" smtClean="0"/>
              <a:t>Define the methods by which a firm can organize for and enter into international markets.</a:t>
            </a:r>
          </a:p>
          <a:p>
            <a:pPr marL="457200" indent="-457200">
              <a:spcBef>
                <a:spcPts val="1176"/>
              </a:spcBef>
              <a:buFont typeface="+mj-ea"/>
              <a:buAutoNum type="circleNumDbPlain"/>
            </a:pPr>
            <a:r>
              <a:rPr lang="en-US" sz="2200" dirty="0" smtClean="0"/>
              <a:t>Describe the various sources of export assistance.</a:t>
            </a:r>
          </a:p>
          <a:p>
            <a:pPr marL="457200" indent="-457200">
              <a:spcBef>
                <a:spcPts val="1176"/>
              </a:spcBef>
              <a:buFont typeface="+mj-ea"/>
              <a:buAutoNum type="circleNumDbPlain"/>
            </a:pPr>
            <a:r>
              <a:rPr lang="en-US" sz="2200" dirty="0" smtClean="0"/>
              <a:t>Identify the institutions that help firms and nations finance international business.</a:t>
            </a:r>
          </a:p>
        </p:txBody>
      </p:sp>
      <p:sp>
        <p:nvSpPr>
          <p:cNvPr id="2" name="Slide Number Placeholder 1"/>
          <p:cNvSpPr>
            <a:spLocks noGrp="1"/>
          </p:cNvSpPr>
          <p:nvPr>
            <p:ph type="sldNum" sz="quarter" idx="4"/>
          </p:nvPr>
        </p:nvSpPr>
        <p:spPr/>
        <p:txBody>
          <a:bodyPr/>
          <a:lstStyle/>
          <a:p>
            <a:r>
              <a:rPr lang="en-US" dirty="0">
                <a:solidFill>
                  <a:srgbClr val="2360AB">
                    <a:alpha val="62000"/>
                  </a:srgbClr>
                </a:solidFill>
              </a:rPr>
              <a:t>3 • </a:t>
            </a:r>
            <a:fld id="{EDFB93E4-638C-3348-855D-DC1780F5DC2C}" type="slidenum">
              <a:rPr lang="en-US" smtClean="0"/>
              <a:pPr/>
              <a:t>2</a:t>
            </a:fld>
            <a:endParaRPr lang="en-US" dirty="0"/>
          </a:p>
        </p:txBody>
      </p:sp>
    </p:spTree>
    <p:extLst>
      <p:ext uri="{BB962C8B-B14F-4D97-AF65-F5344CB8AC3E}">
        <p14:creationId xmlns:p14="http://schemas.microsoft.com/office/powerpoint/2010/main" val="3107627925"/>
      </p:ext>
    </p:extLst>
  </p:cSld>
  <p:clrMapOvr>
    <a:masterClrMapping/>
  </p:clrMapOvr>
  <p:transition spd="med">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International Business</a:t>
            </a:r>
            <a:endParaRPr lang="en-US" dirty="0"/>
          </a:p>
        </p:txBody>
      </p:sp>
      <p:sp>
        <p:nvSpPr>
          <p:cNvPr id="3" name="Content Placeholder 2"/>
          <p:cNvSpPr>
            <a:spLocks noGrp="1"/>
          </p:cNvSpPr>
          <p:nvPr>
            <p:ph idx="1"/>
          </p:nvPr>
        </p:nvSpPr>
        <p:spPr/>
        <p:txBody>
          <a:bodyPr/>
          <a:lstStyle/>
          <a:p>
            <a:pPr marL="0" indent="0" algn="ctr">
              <a:buNone/>
            </a:pPr>
            <a:r>
              <a:rPr lang="en-US" sz="3200" dirty="0"/>
              <a:t>International business encompasses all business activities that involve exchanges across national boundaries. </a:t>
            </a:r>
            <a:endParaRPr lang="en-US" sz="3200" dirty="0" smtClean="0"/>
          </a:p>
          <a:p>
            <a:pPr marL="0" indent="0" algn="ctr">
              <a:buNone/>
            </a:pPr>
            <a:endParaRPr lang="en-US" sz="3200" dirty="0" smtClean="0"/>
          </a:p>
          <a:p>
            <a:r>
              <a:rPr lang="en-US" sz="2400" dirty="0" smtClean="0"/>
              <a:t>A business </a:t>
            </a:r>
            <a:r>
              <a:rPr lang="en-US" sz="2400" dirty="0"/>
              <a:t>is engaged in international business when it buys some portion of its input from, or sells some portion of its output to, an organization located in a foreign country. </a:t>
            </a:r>
          </a:p>
        </p:txBody>
      </p:sp>
      <p:sp>
        <p:nvSpPr>
          <p:cNvPr id="4" name="Slide Number Placeholder 3"/>
          <p:cNvSpPr>
            <a:spLocks noGrp="1"/>
          </p:cNvSpPr>
          <p:nvPr>
            <p:ph type="sldNum" sz="quarter" idx="4"/>
          </p:nvPr>
        </p:nvSpPr>
        <p:spPr/>
        <p:txBody>
          <a:bodyPr/>
          <a:lstStyle/>
          <a:p>
            <a:r>
              <a:rPr lang="en-US" smtClean="0">
                <a:solidFill>
                  <a:srgbClr val="2360AB">
                    <a:alpha val="62000"/>
                  </a:srgbClr>
                </a:solidFill>
              </a:rPr>
              <a:t>3 • </a:t>
            </a:r>
            <a:fld id="{EDFB93E4-638C-3348-855D-DC1780F5DC2C}" type="slidenum">
              <a:rPr lang="en-US" smtClean="0"/>
              <a:pPr/>
              <a:t>3</a:t>
            </a:fld>
            <a:endParaRPr lang="en-US" dirty="0"/>
          </a:p>
        </p:txBody>
      </p:sp>
    </p:spTree>
    <p:extLst>
      <p:ext uri="{BB962C8B-B14F-4D97-AF65-F5344CB8AC3E}">
        <p14:creationId xmlns:p14="http://schemas.microsoft.com/office/powerpoint/2010/main" val="15375329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r>
              <a:rPr lang="en-US" smtClean="0">
                <a:solidFill>
                  <a:srgbClr val="2360AB">
                    <a:alpha val="62000"/>
                  </a:srgbClr>
                </a:solidFill>
              </a:rPr>
              <a:t>3 • </a:t>
            </a:r>
            <a:fld id="{EDFB93E4-638C-3348-855D-DC1780F5DC2C}" type="slidenum">
              <a:rPr lang="en-US" smtClean="0"/>
              <a:pPr/>
              <a:t>4</a:t>
            </a:fld>
            <a:endParaRPr lang="en-US" dirty="0"/>
          </a:p>
        </p:txBody>
      </p:sp>
      <p:sp>
        <p:nvSpPr>
          <p:cNvPr id="10" name="Content Placeholder 1"/>
          <p:cNvSpPr txBox="1">
            <a:spLocks/>
          </p:cNvSpPr>
          <p:nvPr/>
        </p:nvSpPr>
        <p:spPr bwMode="auto">
          <a:xfrm>
            <a:off x="914400" y="1600200"/>
            <a:ext cx="79248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ct val="20000"/>
              </a:spcBef>
              <a:spcAft>
                <a:spcPct val="0"/>
              </a:spcAft>
              <a:buClr>
                <a:srgbClr val="163776"/>
              </a:buClr>
              <a:buSzPct val="100000"/>
              <a:buFont typeface="Wingdings" pitchFamily="2" charset="2"/>
              <a:buChar char="§"/>
              <a:defRPr sz="2800">
                <a:solidFill>
                  <a:schemeClr val="tx1"/>
                </a:solidFill>
                <a:latin typeface="+mn-lt"/>
                <a:ea typeface="+mn-ea"/>
                <a:cs typeface="+mn-cs"/>
              </a:defRPr>
            </a:lvl1pPr>
            <a:lvl2pPr marL="742950" indent="-285750" algn="l" rtl="0" eaLnBrk="1" fontAlgn="base" hangingPunct="1">
              <a:lnSpc>
                <a:spcPct val="90000"/>
              </a:lnSpc>
              <a:spcBef>
                <a:spcPct val="20000"/>
              </a:spcBef>
              <a:spcAft>
                <a:spcPct val="0"/>
              </a:spcAft>
              <a:buClr>
                <a:srgbClr val="FF6600"/>
              </a:buClr>
              <a:buFont typeface="Arial" charset="0"/>
              <a:buChar char="•"/>
              <a:defRPr sz="2800">
                <a:solidFill>
                  <a:schemeClr val="tx1"/>
                </a:solidFill>
                <a:latin typeface="+mn-lt"/>
              </a:defRPr>
            </a:lvl2pPr>
            <a:lvl3pPr marL="1143000" indent="-228600" algn="l" rtl="0" eaLnBrk="1" fontAlgn="base" hangingPunct="1">
              <a:spcBef>
                <a:spcPct val="20000"/>
              </a:spcBef>
              <a:spcAft>
                <a:spcPct val="0"/>
              </a:spcAft>
              <a:buSzPct val="100000"/>
              <a:buFont typeface="Arial" charset="0"/>
              <a:buChar char="-"/>
              <a:defRPr sz="2400">
                <a:solidFill>
                  <a:schemeClr val="tx1"/>
                </a:solidFill>
                <a:latin typeface="+mn-lt"/>
              </a:defRPr>
            </a:lvl3pPr>
            <a:lvl4pPr marL="1600200" indent="-228600" algn="l" rtl="0" eaLnBrk="1" fontAlgn="base" hangingPunct="1">
              <a:spcBef>
                <a:spcPct val="20000"/>
              </a:spcBef>
              <a:spcAft>
                <a:spcPct val="0"/>
              </a:spcAft>
              <a:buFont typeface="Arial" charset="0"/>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a:spcAft>
                <a:spcPts val="1200"/>
              </a:spcAft>
            </a:pPr>
            <a:r>
              <a:rPr lang="en-US" altLang="en-US" kern="0" dirty="0" smtClean="0"/>
              <a:t>Advancement in technology and reduction of barriers to trade have made the individual economies interdependent</a:t>
            </a:r>
          </a:p>
          <a:p>
            <a:pPr marL="639763" lvl="1" indent="-273050">
              <a:buFont typeface="Arial" pitchFamily="34" charset="0"/>
              <a:buChar char="•"/>
            </a:pPr>
            <a:r>
              <a:rPr lang="en-US" altLang="en-US" i="1" kern="0" dirty="0" smtClean="0"/>
              <a:t>Results in better communication with increased competition and shifting opportunities</a:t>
            </a:r>
          </a:p>
        </p:txBody>
      </p:sp>
      <p:sp>
        <p:nvSpPr>
          <p:cNvPr id="11" name="Title 10"/>
          <p:cNvSpPr>
            <a:spLocks noGrp="1"/>
          </p:cNvSpPr>
          <p:nvPr>
            <p:ph type="title"/>
          </p:nvPr>
        </p:nvSpPr>
        <p:spPr/>
        <p:txBody>
          <a:bodyPr/>
          <a:lstStyle/>
          <a:p>
            <a:r>
              <a:rPr lang="en-US" dirty="0" smtClean="0"/>
              <a:t>Business Opportunities</a:t>
            </a:r>
            <a:endParaRPr lang="en-US" dirty="0"/>
          </a:p>
        </p:txBody>
      </p:sp>
    </p:spTree>
    <p:extLst>
      <p:ext uri="{BB962C8B-B14F-4D97-AF65-F5344CB8AC3E}">
        <p14:creationId xmlns:p14="http://schemas.microsoft.com/office/powerpoint/2010/main" val="2942544713"/>
      </p:ext>
    </p:extLst>
  </p:cSld>
  <p:clrMapOvr>
    <a:masterClrMapping/>
  </p:clrMapOvr>
  <p:transition spd="med">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Nations Trade</a:t>
            </a:r>
            <a:endParaRPr lang="en-US" dirty="0"/>
          </a:p>
        </p:txBody>
      </p:sp>
      <p:sp>
        <p:nvSpPr>
          <p:cNvPr id="3" name="Content Placeholder 2"/>
          <p:cNvSpPr>
            <a:spLocks noGrp="1"/>
          </p:cNvSpPr>
          <p:nvPr>
            <p:ph idx="1"/>
          </p:nvPr>
        </p:nvSpPr>
        <p:spPr>
          <a:xfrm>
            <a:off x="609600" y="1447800"/>
            <a:ext cx="7924800" cy="5029200"/>
          </a:xfrm>
        </p:spPr>
        <p:txBody>
          <a:bodyPr/>
          <a:lstStyle/>
          <a:p>
            <a:pPr>
              <a:spcAft>
                <a:spcPts val="0"/>
              </a:spcAft>
            </a:pPr>
            <a:r>
              <a:rPr lang="en-US" dirty="0"/>
              <a:t>Boosts economic </a:t>
            </a:r>
            <a:r>
              <a:rPr lang="en-US" dirty="0" smtClean="0"/>
              <a:t>growth by </a:t>
            </a:r>
          </a:p>
          <a:p>
            <a:pPr marL="400050" lvl="1" indent="0">
              <a:spcBef>
                <a:spcPts val="0"/>
              </a:spcBef>
              <a:spcAft>
                <a:spcPts val="1200"/>
              </a:spcAft>
              <a:buNone/>
            </a:pPr>
            <a:r>
              <a:rPr lang="en-US" dirty="0" smtClean="0"/>
              <a:t>expanding markets</a:t>
            </a:r>
          </a:p>
          <a:p>
            <a:pPr marL="457200" indent="-457200">
              <a:spcBef>
                <a:spcPts val="600"/>
              </a:spcBef>
              <a:spcAft>
                <a:spcPts val="600"/>
              </a:spcAft>
            </a:pPr>
            <a:r>
              <a:rPr lang="en-US" dirty="0" smtClean="0"/>
              <a:t>Reduces </a:t>
            </a:r>
            <a:r>
              <a:rPr lang="en-US" dirty="0"/>
              <a:t>risk</a:t>
            </a:r>
          </a:p>
          <a:p>
            <a:pPr lvl="1">
              <a:spcAft>
                <a:spcPts val="600"/>
              </a:spcAft>
            </a:pPr>
            <a:r>
              <a:rPr lang="en-US" sz="2400" i="1" dirty="0"/>
              <a:t>Global trade reduces dependence on one economy, lowering the risk for multinational firms</a:t>
            </a:r>
          </a:p>
          <a:p>
            <a:pPr>
              <a:spcAft>
                <a:spcPts val="0"/>
              </a:spcAft>
            </a:pPr>
            <a:r>
              <a:rPr lang="en-US" dirty="0"/>
              <a:t>Inflow of innovation</a:t>
            </a:r>
          </a:p>
          <a:p>
            <a:pPr lvl="1">
              <a:spcAft>
                <a:spcPts val="600"/>
              </a:spcAft>
            </a:pPr>
            <a:r>
              <a:rPr lang="en-US" sz="2400" i="1" dirty="0"/>
              <a:t>International trade offer companies source of new </a:t>
            </a:r>
            <a:r>
              <a:rPr lang="en-US" sz="2400" i="1" dirty="0" smtClean="0"/>
              <a:t>ideas</a:t>
            </a:r>
            <a:endParaRPr lang="en-US" dirty="0"/>
          </a:p>
          <a:p>
            <a:pPr>
              <a:spcAft>
                <a:spcPts val="0"/>
              </a:spcAft>
            </a:pPr>
            <a:r>
              <a:rPr lang="en-US" dirty="0"/>
              <a:t>Access to factors of production</a:t>
            </a:r>
          </a:p>
          <a:p>
            <a:pPr lvl="1">
              <a:spcAft>
                <a:spcPts val="600"/>
              </a:spcAft>
            </a:pPr>
            <a:r>
              <a:rPr lang="en-US" sz="2400" i="1" dirty="0"/>
              <a:t>Evens out resource imbalances among nations</a:t>
            </a:r>
          </a:p>
          <a:p>
            <a:pPr lvl="1">
              <a:spcAft>
                <a:spcPts val="600"/>
              </a:spcAft>
            </a:pPr>
            <a:r>
              <a:rPr lang="en-US" sz="2400" i="1" dirty="0"/>
              <a:t>Access to more efficient production systems</a:t>
            </a:r>
          </a:p>
          <a:p>
            <a:pPr lvl="1">
              <a:spcAft>
                <a:spcPts val="600"/>
              </a:spcAft>
            </a:pPr>
            <a:endParaRPr lang="en-US" sz="2400" i="1" dirty="0" smtClean="0"/>
          </a:p>
        </p:txBody>
      </p:sp>
      <p:sp>
        <p:nvSpPr>
          <p:cNvPr id="4" name="Slide Number Placeholder 3"/>
          <p:cNvSpPr>
            <a:spLocks noGrp="1"/>
          </p:cNvSpPr>
          <p:nvPr>
            <p:ph type="sldNum" sz="quarter" idx="4"/>
          </p:nvPr>
        </p:nvSpPr>
        <p:spPr/>
        <p:txBody>
          <a:bodyPr/>
          <a:lstStyle/>
          <a:p>
            <a:r>
              <a:rPr lang="en-US" smtClean="0">
                <a:solidFill>
                  <a:srgbClr val="2360AB">
                    <a:alpha val="62000"/>
                  </a:srgbClr>
                </a:solidFill>
              </a:rPr>
              <a:t>3 • </a:t>
            </a:r>
            <a:fld id="{EDFB93E4-638C-3348-855D-DC1780F5DC2C}" type="slidenum">
              <a:rPr lang="en-US" smtClean="0"/>
              <a:pPr/>
              <a:t>5</a:t>
            </a:fld>
            <a:endParaRPr lang="en-US" dirty="0"/>
          </a:p>
        </p:txBody>
      </p:sp>
      <p:pic>
        <p:nvPicPr>
          <p:cNvPr id="7" name="Picture 5" descr="Page 142 quo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399" y="533400"/>
            <a:ext cx="1861475" cy="220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9682581"/>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Nations Trade</a:t>
            </a:r>
            <a:endParaRPr lang="en-US" dirty="0"/>
          </a:p>
        </p:txBody>
      </p:sp>
      <p:sp>
        <p:nvSpPr>
          <p:cNvPr id="3" name="Content Placeholder 2"/>
          <p:cNvSpPr>
            <a:spLocks noGrp="1"/>
          </p:cNvSpPr>
          <p:nvPr>
            <p:ph idx="1"/>
          </p:nvPr>
        </p:nvSpPr>
        <p:spPr/>
        <p:txBody>
          <a:bodyPr/>
          <a:lstStyle/>
          <a:p>
            <a:pPr marL="0" indent="0" algn="ctr">
              <a:buNone/>
            </a:pPr>
            <a:r>
              <a:rPr lang="en-US" dirty="0" smtClean="0"/>
              <a:t>“</a:t>
            </a:r>
            <a:r>
              <a:rPr lang="en-US" dirty="0"/>
              <a:t>The flattening of the world has presented us with new opportunities, new challenges, new partners but, also, alas new dangers, particularly as Americans it is imperative that we be the best global citizens that we can be—because in a flat world, if you don’t visit a bad neighborhood, it might visit you</a:t>
            </a:r>
            <a:r>
              <a:rPr lang="en-US" dirty="0" smtClean="0"/>
              <a:t>.”</a:t>
            </a:r>
          </a:p>
          <a:p>
            <a:pPr marL="0" indent="0" algn="ctr">
              <a:buNone/>
            </a:pPr>
            <a:endParaRPr lang="en-US" dirty="0"/>
          </a:p>
          <a:p>
            <a:pPr marL="0" indent="0" algn="r">
              <a:buNone/>
            </a:pPr>
            <a:r>
              <a:rPr lang="en-US" sz="1400" u="sng" dirty="0" smtClean="0"/>
              <a:t>The </a:t>
            </a:r>
            <a:r>
              <a:rPr lang="en-US" sz="1400" u="sng" dirty="0"/>
              <a:t>World Is Flat</a:t>
            </a:r>
            <a:r>
              <a:rPr lang="en-US" sz="1400" dirty="0"/>
              <a:t>, Thomas L. </a:t>
            </a:r>
            <a:r>
              <a:rPr lang="en-US" sz="1400" dirty="0" smtClean="0"/>
              <a:t>Friedman  (2005)</a:t>
            </a:r>
          </a:p>
          <a:p>
            <a:pPr marL="0" indent="0" algn="r">
              <a:buNone/>
            </a:pPr>
            <a:r>
              <a:rPr lang="en-US" sz="1400" i="1" dirty="0" smtClean="0"/>
              <a:t>(NY Times Foreign Affairs Columnist)</a:t>
            </a:r>
            <a:endParaRPr lang="en-US" sz="1400" i="1" dirty="0"/>
          </a:p>
          <a:p>
            <a:pPr marL="0" indent="0" algn="ctr">
              <a:buNone/>
            </a:pPr>
            <a:endParaRPr lang="en-US" i="1" dirty="0" smtClean="0"/>
          </a:p>
        </p:txBody>
      </p:sp>
      <p:sp>
        <p:nvSpPr>
          <p:cNvPr id="4" name="Slide Number Placeholder 3"/>
          <p:cNvSpPr>
            <a:spLocks noGrp="1"/>
          </p:cNvSpPr>
          <p:nvPr>
            <p:ph type="sldNum" sz="quarter" idx="4"/>
          </p:nvPr>
        </p:nvSpPr>
        <p:spPr/>
        <p:txBody>
          <a:bodyPr/>
          <a:lstStyle/>
          <a:p>
            <a:r>
              <a:rPr lang="en-US" smtClean="0">
                <a:solidFill>
                  <a:srgbClr val="2360AB">
                    <a:alpha val="62000"/>
                  </a:srgbClr>
                </a:solidFill>
              </a:rPr>
              <a:t>3 • </a:t>
            </a:r>
            <a:fld id="{EDFB93E4-638C-3348-855D-DC1780F5DC2C}" type="slidenum">
              <a:rPr lang="en-US" smtClean="0"/>
              <a:pPr/>
              <a:t>6</a:t>
            </a:fld>
            <a:endParaRPr lang="en-US" dirty="0"/>
          </a:p>
        </p:txBody>
      </p:sp>
    </p:spTree>
    <p:extLst>
      <p:ext uri="{BB962C8B-B14F-4D97-AF65-F5344CB8AC3E}">
        <p14:creationId xmlns:p14="http://schemas.microsoft.com/office/powerpoint/2010/main" val="3753048747"/>
      </p:ext>
    </p:extLst>
  </p:cSld>
  <p:clrMapOvr>
    <a:masterClrMapping/>
  </p:clrMapOvr>
  <p:transition spd="med">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Strategies for Reaching Global Markets</a:t>
            </a:r>
            <a:endParaRPr lang="en-US" dirty="0"/>
          </a:p>
        </p:txBody>
      </p:sp>
      <p:sp>
        <p:nvSpPr>
          <p:cNvPr id="4" name="Slide Number Placeholder 3"/>
          <p:cNvSpPr>
            <a:spLocks noGrp="1"/>
          </p:cNvSpPr>
          <p:nvPr>
            <p:ph type="sldNum" sz="quarter" idx="4"/>
          </p:nvPr>
        </p:nvSpPr>
        <p:spPr/>
        <p:txBody>
          <a:bodyPr/>
          <a:lstStyle/>
          <a:p>
            <a:r>
              <a:rPr lang="en-US" smtClean="0">
                <a:solidFill>
                  <a:srgbClr val="2360AB">
                    <a:alpha val="62000"/>
                  </a:srgbClr>
                </a:solidFill>
              </a:rPr>
              <a:t>3 • </a:t>
            </a:r>
            <a:fld id="{EDFB93E4-638C-3348-855D-DC1780F5DC2C}" type="slidenum">
              <a:rPr lang="en-US" smtClean="0"/>
              <a:pPr/>
              <a:t>7</a:t>
            </a:fld>
            <a:endParaRPr lang="en-US" dirty="0"/>
          </a:p>
        </p:txBody>
      </p:sp>
      <p:graphicFrame>
        <p:nvGraphicFramePr>
          <p:cNvPr id="5" name="Content Placeholder 1"/>
          <p:cNvGraphicFramePr>
            <a:graphicFrameLocks noGrp="1"/>
          </p:cNvGraphicFramePr>
          <p:nvPr>
            <p:ph idx="1"/>
            <p:extLst>
              <p:ext uri="{D42A27DB-BD31-4B8C-83A1-F6EECF244321}">
                <p14:modId xmlns:p14="http://schemas.microsoft.com/office/powerpoint/2010/main" val="2275632516"/>
              </p:ext>
            </p:extLst>
          </p:nvPr>
        </p:nvGraphicFramePr>
        <p:xfrm>
          <a:off x="994500" y="1532988"/>
          <a:ext cx="7548999" cy="48268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60818113"/>
      </p:ext>
    </p:extLst>
  </p:cSld>
  <p:clrMapOvr>
    <a:masterClrMapping/>
  </p:clrMapOvr>
  <p:transition spd="med">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31" name="Line 19"/>
          <p:cNvSpPr>
            <a:spLocks noChangeShapeType="1"/>
          </p:cNvSpPr>
          <p:nvPr/>
        </p:nvSpPr>
        <p:spPr bwMode="auto">
          <a:xfrm flipV="1">
            <a:off x="4419600" y="2095500"/>
            <a:ext cx="0" cy="152400"/>
          </a:xfrm>
          <a:prstGeom prst="line">
            <a:avLst/>
          </a:prstGeom>
          <a:noFill/>
          <a:ln w="38100">
            <a:solidFill>
              <a:srgbClr val="00709A"/>
            </a:solidFill>
            <a:round/>
            <a:headEnd/>
            <a:tailEnd/>
          </a:ln>
          <a:effectLst/>
        </p:spPr>
        <p:txBody>
          <a:bodyPr/>
          <a:lstStyle/>
          <a:p>
            <a:endParaRPr lang="en-US"/>
          </a:p>
        </p:txBody>
      </p:sp>
      <p:sp>
        <p:nvSpPr>
          <p:cNvPr id="166929" name="Line 17"/>
          <p:cNvSpPr>
            <a:spLocks noChangeShapeType="1"/>
          </p:cNvSpPr>
          <p:nvPr/>
        </p:nvSpPr>
        <p:spPr bwMode="auto">
          <a:xfrm flipV="1">
            <a:off x="4419600" y="2247900"/>
            <a:ext cx="0" cy="3657600"/>
          </a:xfrm>
          <a:prstGeom prst="line">
            <a:avLst/>
          </a:prstGeom>
          <a:noFill/>
          <a:ln w="38100">
            <a:solidFill>
              <a:srgbClr val="00709A"/>
            </a:solidFill>
            <a:round/>
            <a:headEnd/>
            <a:tailEnd/>
          </a:ln>
          <a:effectLst/>
        </p:spPr>
        <p:txBody>
          <a:bodyPr/>
          <a:lstStyle/>
          <a:p>
            <a:endParaRPr lang="en-US"/>
          </a:p>
        </p:txBody>
      </p:sp>
      <p:sp>
        <p:nvSpPr>
          <p:cNvPr id="166914" name="Rectangle 2"/>
          <p:cNvSpPr>
            <a:spLocks noGrp="1" noChangeArrowheads="1"/>
          </p:cNvSpPr>
          <p:nvPr>
            <p:ph type="title"/>
          </p:nvPr>
        </p:nvSpPr>
        <p:spPr/>
        <p:txBody>
          <a:bodyPr/>
          <a:lstStyle/>
          <a:p>
            <a:r>
              <a:rPr lang="en-US" dirty="0" smtClean="0"/>
              <a:t>Organizing for </a:t>
            </a:r>
            <a:br>
              <a:rPr lang="en-US" dirty="0" smtClean="0"/>
            </a:br>
            <a:r>
              <a:rPr lang="en-US" dirty="0" smtClean="0"/>
              <a:t>International Business</a:t>
            </a:r>
          </a:p>
        </p:txBody>
      </p:sp>
      <p:sp>
        <p:nvSpPr>
          <p:cNvPr id="166921" name="Text Box 9"/>
          <p:cNvSpPr txBox="1">
            <a:spLocks noChangeArrowheads="1"/>
          </p:cNvSpPr>
          <p:nvPr/>
        </p:nvSpPr>
        <p:spPr bwMode="auto">
          <a:xfrm>
            <a:off x="1981200" y="1638300"/>
            <a:ext cx="4876800" cy="485775"/>
          </a:xfrm>
          <a:prstGeom prst="rect">
            <a:avLst/>
          </a:prstGeom>
          <a:solidFill>
            <a:srgbClr val="CCECFF"/>
          </a:solidFill>
          <a:ln w="28575">
            <a:solidFill>
              <a:srgbClr val="00709A"/>
            </a:solidFill>
            <a:miter lim="800000"/>
            <a:headEnd/>
            <a:tailEnd/>
          </a:ln>
          <a:effectLst/>
        </p:spPr>
        <p:txBody>
          <a:bodyPr>
            <a:spAutoFit/>
          </a:bodyPr>
          <a:lstStyle/>
          <a:p>
            <a:r>
              <a:rPr lang="en-US">
                <a:latin typeface="Arial" charset="0"/>
              </a:rPr>
              <a:t>Licensing </a:t>
            </a:r>
          </a:p>
        </p:txBody>
      </p:sp>
      <p:sp>
        <p:nvSpPr>
          <p:cNvPr id="166922" name="Text Box 10"/>
          <p:cNvSpPr txBox="1">
            <a:spLocks noChangeArrowheads="1"/>
          </p:cNvSpPr>
          <p:nvPr/>
        </p:nvSpPr>
        <p:spPr bwMode="auto">
          <a:xfrm>
            <a:off x="1981200" y="3467100"/>
            <a:ext cx="4876800" cy="485775"/>
          </a:xfrm>
          <a:prstGeom prst="rect">
            <a:avLst/>
          </a:prstGeom>
          <a:solidFill>
            <a:srgbClr val="CCECFF"/>
          </a:solidFill>
          <a:ln w="28575">
            <a:solidFill>
              <a:srgbClr val="00709A"/>
            </a:solidFill>
            <a:miter lim="800000"/>
            <a:headEnd/>
            <a:tailEnd/>
          </a:ln>
          <a:effectLst/>
        </p:spPr>
        <p:txBody>
          <a:bodyPr>
            <a:spAutoFit/>
          </a:bodyPr>
          <a:lstStyle/>
          <a:p>
            <a:r>
              <a:rPr lang="en-US">
                <a:latin typeface="Arial" charset="0"/>
              </a:rPr>
              <a:t>Totally Owned Facilities</a:t>
            </a:r>
          </a:p>
        </p:txBody>
      </p:sp>
      <p:sp>
        <p:nvSpPr>
          <p:cNvPr id="166923" name="Text Box 11"/>
          <p:cNvSpPr txBox="1">
            <a:spLocks noChangeArrowheads="1"/>
          </p:cNvSpPr>
          <p:nvPr/>
        </p:nvSpPr>
        <p:spPr bwMode="auto">
          <a:xfrm>
            <a:off x="1981200" y="4076700"/>
            <a:ext cx="4876800" cy="485775"/>
          </a:xfrm>
          <a:prstGeom prst="rect">
            <a:avLst/>
          </a:prstGeom>
          <a:solidFill>
            <a:srgbClr val="CCECFF"/>
          </a:solidFill>
          <a:ln w="28575">
            <a:solidFill>
              <a:srgbClr val="00709A"/>
            </a:solidFill>
            <a:miter lim="800000"/>
            <a:headEnd/>
            <a:tailEnd/>
          </a:ln>
          <a:effectLst/>
        </p:spPr>
        <p:txBody>
          <a:bodyPr>
            <a:spAutoFit/>
          </a:bodyPr>
          <a:lstStyle/>
          <a:p>
            <a:r>
              <a:rPr lang="en-US">
                <a:latin typeface="Arial" charset="0"/>
              </a:rPr>
              <a:t>Strategic Alliances</a:t>
            </a:r>
          </a:p>
        </p:txBody>
      </p:sp>
      <p:sp>
        <p:nvSpPr>
          <p:cNvPr id="166924" name="Text Box 12"/>
          <p:cNvSpPr txBox="1">
            <a:spLocks noChangeArrowheads="1"/>
          </p:cNvSpPr>
          <p:nvPr/>
        </p:nvSpPr>
        <p:spPr bwMode="auto">
          <a:xfrm>
            <a:off x="1981200" y="4686300"/>
            <a:ext cx="4876800" cy="485775"/>
          </a:xfrm>
          <a:prstGeom prst="rect">
            <a:avLst/>
          </a:prstGeom>
          <a:solidFill>
            <a:srgbClr val="CCECFF"/>
          </a:solidFill>
          <a:ln w="28575">
            <a:solidFill>
              <a:srgbClr val="00709A"/>
            </a:solidFill>
            <a:miter lim="800000"/>
            <a:headEnd/>
            <a:tailEnd/>
          </a:ln>
          <a:effectLst/>
        </p:spPr>
        <p:txBody>
          <a:bodyPr>
            <a:spAutoFit/>
          </a:bodyPr>
          <a:lstStyle/>
          <a:p>
            <a:r>
              <a:rPr lang="en-US">
                <a:latin typeface="Arial" charset="0"/>
              </a:rPr>
              <a:t>Trading Companies</a:t>
            </a:r>
          </a:p>
        </p:txBody>
      </p:sp>
      <p:sp>
        <p:nvSpPr>
          <p:cNvPr id="166925" name="Text Box 13"/>
          <p:cNvSpPr txBox="1">
            <a:spLocks noChangeArrowheads="1"/>
          </p:cNvSpPr>
          <p:nvPr/>
        </p:nvSpPr>
        <p:spPr bwMode="auto">
          <a:xfrm>
            <a:off x="1981200" y="5295900"/>
            <a:ext cx="4876800" cy="485775"/>
          </a:xfrm>
          <a:prstGeom prst="rect">
            <a:avLst/>
          </a:prstGeom>
          <a:solidFill>
            <a:srgbClr val="CCECFF"/>
          </a:solidFill>
          <a:ln w="28575">
            <a:solidFill>
              <a:srgbClr val="00709A"/>
            </a:solidFill>
            <a:miter lim="800000"/>
            <a:headEnd/>
            <a:tailEnd/>
          </a:ln>
          <a:effectLst/>
        </p:spPr>
        <p:txBody>
          <a:bodyPr>
            <a:spAutoFit/>
          </a:bodyPr>
          <a:lstStyle/>
          <a:p>
            <a:r>
              <a:rPr lang="en-US" dirty="0">
                <a:latin typeface="Arial" charset="0"/>
              </a:rPr>
              <a:t>Countertrade</a:t>
            </a:r>
          </a:p>
        </p:txBody>
      </p:sp>
      <p:sp>
        <p:nvSpPr>
          <p:cNvPr id="166926" name="Text Box 14"/>
          <p:cNvSpPr txBox="1">
            <a:spLocks noChangeArrowheads="1"/>
          </p:cNvSpPr>
          <p:nvPr/>
        </p:nvSpPr>
        <p:spPr bwMode="auto">
          <a:xfrm>
            <a:off x="1981200" y="5905500"/>
            <a:ext cx="4876800" cy="495300"/>
          </a:xfrm>
          <a:prstGeom prst="rect">
            <a:avLst/>
          </a:prstGeom>
          <a:solidFill>
            <a:srgbClr val="CCECFF"/>
          </a:solidFill>
          <a:ln w="38100">
            <a:solidFill>
              <a:srgbClr val="00709A"/>
            </a:solidFill>
            <a:miter lim="800000"/>
            <a:headEnd/>
            <a:tailEnd/>
          </a:ln>
          <a:effectLst/>
        </p:spPr>
        <p:txBody>
          <a:bodyPr>
            <a:spAutoFit/>
          </a:bodyPr>
          <a:lstStyle/>
          <a:p>
            <a:r>
              <a:rPr lang="en-US">
                <a:latin typeface="Arial" charset="0"/>
              </a:rPr>
              <a:t>Multinational Firm</a:t>
            </a:r>
          </a:p>
        </p:txBody>
      </p:sp>
      <p:sp>
        <p:nvSpPr>
          <p:cNvPr id="166927" name="Text Box 15"/>
          <p:cNvSpPr txBox="1">
            <a:spLocks noChangeArrowheads="1"/>
          </p:cNvSpPr>
          <p:nvPr/>
        </p:nvSpPr>
        <p:spPr bwMode="auto">
          <a:xfrm>
            <a:off x="1981200" y="2247900"/>
            <a:ext cx="4876800" cy="485775"/>
          </a:xfrm>
          <a:prstGeom prst="rect">
            <a:avLst/>
          </a:prstGeom>
          <a:solidFill>
            <a:srgbClr val="CCECFF"/>
          </a:solidFill>
          <a:ln w="28575">
            <a:solidFill>
              <a:srgbClr val="00709A"/>
            </a:solidFill>
            <a:miter lim="800000"/>
            <a:headEnd/>
            <a:tailEnd/>
          </a:ln>
          <a:effectLst/>
        </p:spPr>
        <p:txBody>
          <a:bodyPr>
            <a:spAutoFit/>
          </a:bodyPr>
          <a:lstStyle/>
          <a:p>
            <a:r>
              <a:rPr lang="en-US">
                <a:latin typeface="Arial" charset="0"/>
              </a:rPr>
              <a:t>Exporting</a:t>
            </a:r>
          </a:p>
        </p:txBody>
      </p:sp>
      <p:sp>
        <p:nvSpPr>
          <p:cNvPr id="166928" name="Text Box 16"/>
          <p:cNvSpPr txBox="1">
            <a:spLocks noChangeArrowheads="1"/>
          </p:cNvSpPr>
          <p:nvPr/>
        </p:nvSpPr>
        <p:spPr bwMode="auto">
          <a:xfrm>
            <a:off x="1981200" y="2857500"/>
            <a:ext cx="4876800" cy="485775"/>
          </a:xfrm>
          <a:prstGeom prst="rect">
            <a:avLst/>
          </a:prstGeom>
          <a:solidFill>
            <a:srgbClr val="CCECFF"/>
          </a:solidFill>
          <a:ln w="28575">
            <a:solidFill>
              <a:srgbClr val="00709A"/>
            </a:solidFill>
            <a:miter lim="800000"/>
            <a:headEnd/>
            <a:tailEnd/>
          </a:ln>
          <a:effectLst/>
        </p:spPr>
        <p:txBody>
          <a:bodyPr>
            <a:spAutoFit/>
          </a:bodyPr>
          <a:lstStyle/>
          <a:p>
            <a:r>
              <a:rPr lang="en-US">
                <a:latin typeface="Arial" charset="0"/>
              </a:rPr>
              <a:t>Joint-Venture</a:t>
            </a:r>
          </a:p>
        </p:txBody>
      </p:sp>
      <p:sp>
        <p:nvSpPr>
          <p:cNvPr id="2" name="Slide Number Placeholder 1"/>
          <p:cNvSpPr>
            <a:spLocks noGrp="1"/>
          </p:cNvSpPr>
          <p:nvPr>
            <p:ph type="sldNum" sz="quarter" idx="4"/>
          </p:nvPr>
        </p:nvSpPr>
        <p:spPr/>
        <p:txBody>
          <a:bodyPr/>
          <a:lstStyle/>
          <a:p>
            <a:r>
              <a:rPr lang="en-US" dirty="0">
                <a:solidFill>
                  <a:srgbClr val="2360AB">
                    <a:alpha val="62000"/>
                  </a:srgbClr>
                </a:solidFill>
              </a:rPr>
              <a:t>3 • </a:t>
            </a:r>
            <a:fld id="{EDFB93E4-638C-3348-855D-DC1780F5DC2C}" type="slidenum">
              <a:rPr lang="en-US" smtClean="0"/>
              <a:pPr/>
              <a:t>8</a:t>
            </a:fld>
            <a:endParaRPr lang="en-US" dirty="0"/>
          </a:p>
        </p:txBody>
      </p:sp>
      <p:grpSp>
        <p:nvGrpSpPr>
          <p:cNvPr id="15" name="Group 14"/>
          <p:cNvGrpSpPr/>
          <p:nvPr/>
        </p:nvGrpSpPr>
        <p:grpSpPr>
          <a:xfrm>
            <a:off x="7848600" y="228600"/>
            <a:ext cx="1295400" cy="609600"/>
            <a:chOff x="7848600" y="228600"/>
            <a:chExt cx="1295400" cy="609600"/>
          </a:xfrm>
        </p:grpSpPr>
        <p:sp>
          <p:nvSpPr>
            <p:cNvPr id="16" name="Pentagon 15"/>
            <p:cNvSpPr/>
            <p:nvPr/>
          </p:nvSpPr>
          <p:spPr>
            <a:xfrm flipH="1" flipV="1">
              <a:off x="7848600" y="228600"/>
              <a:ext cx="1295400" cy="609600"/>
            </a:xfrm>
            <a:prstGeom prst="homePlate">
              <a:avLst/>
            </a:prstGeom>
            <a:solidFill>
              <a:srgbClr val="660066">
                <a:alpha val="5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Pentagon 16"/>
            <p:cNvSpPr/>
            <p:nvPr/>
          </p:nvSpPr>
          <p:spPr>
            <a:xfrm flipH="1" flipV="1">
              <a:off x="8534400" y="228600"/>
              <a:ext cx="609600" cy="609600"/>
            </a:xfrm>
            <a:prstGeom prst="homePlate">
              <a:avLst/>
            </a:prstGeom>
            <a:solidFill>
              <a:srgbClr val="64A9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cSld>
  <p:clrMapOvr>
    <a:masterClrMapping/>
  </p:clrMapOvr>
  <p:transition spd="med">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International Trade</a:t>
            </a:r>
            <a:endParaRPr lang="en-US" dirty="0"/>
          </a:p>
        </p:txBody>
      </p:sp>
      <p:sp>
        <p:nvSpPr>
          <p:cNvPr id="4" name="Slide Number Placeholder 3"/>
          <p:cNvSpPr>
            <a:spLocks noGrp="1"/>
          </p:cNvSpPr>
          <p:nvPr>
            <p:ph type="sldNum" sz="quarter" idx="4"/>
          </p:nvPr>
        </p:nvSpPr>
        <p:spPr/>
        <p:txBody>
          <a:bodyPr/>
          <a:lstStyle/>
          <a:p>
            <a:r>
              <a:rPr lang="en-US" smtClean="0">
                <a:solidFill>
                  <a:srgbClr val="2360AB">
                    <a:alpha val="62000"/>
                  </a:srgbClr>
                </a:solidFill>
              </a:rPr>
              <a:t>3 • </a:t>
            </a:r>
            <a:fld id="{EDFB93E4-638C-3348-855D-DC1780F5DC2C}" type="slidenum">
              <a:rPr lang="en-US" smtClean="0"/>
              <a:pPr/>
              <a:t>9</a:t>
            </a:fld>
            <a:endParaRPr lang="en-US" dirty="0"/>
          </a:p>
        </p:txBody>
      </p:sp>
      <p:graphicFrame>
        <p:nvGraphicFramePr>
          <p:cNvPr id="8" name="Content Placeholder 1"/>
          <p:cNvGraphicFramePr>
            <a:graphicFrameLocks/>
          </p:cNvGraphicFramePr>
          <p:nvPr>
            <p:extLst>
              <p:ext uri="{D42A27DB-BD31-4B8C-83A1-F6EECF244321}">
                <p14:modId xmlns:p14="http://schemas.microsoft.com/office/powerpoint/2010/main" val="2837213317"/>
              </p:ext>
            </p:extLst>
          </p:nvPr>
        </p:nvGraphicFramePr>
        <p:xfrm>
          <a:off x="994500" y="1532988"/>
          <a:ext cx="7548999" cy="48268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46826250"/>
      </p:ext>
    </p:extLst>
  </p:cSld>
  <p:clrMapOvr>
    <a:masterClrMapping/>
  </p:clrMapOvr>
  <p:transition spd="med">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International Trade</a:t>
            </a:r>
            <a:endParaRPr lang="en-US" dirty="0"/>
          </a:p>
        </p:txBody>
      </p:sp>
      <p:sp>
        <p:nvSpPr>
          <p:cNvPr id="4" name="Slide Number Placeholder 3"/>
          <p:cNvSpPr>
            <a:spLocks noGrp="1"/>
          </p:cNvSpPr>
          <p:nvPr>
            <p:ph type="sldNum" sz="quarter" idx="4"/>
          </p:nvPr>
        </p:nvSpPr>
        <p:spPr/>
        <p:txBody>
          <a:bodyPr/>
          <a:lstStyle/>
          <a:p>
            <a:r>
              <a:rPr lang="en-US" smtClean="0">
                <a:solidFill>
                  <a:srgbClr val="2360AB">
                    <a:alpha val="62000"/>
                  </a:srgbClr>
                </a:solidFill>
              </a:rPr>
              <a:t>3 • </a:t>
            </a:r>
            <a:fld id="{EDFB93E4-638C-3348-855D-DC1780F5DC2C}" type="slidenum">
              <a:rPr lang="en-US" smtClean="0"/>
              <a:pPr/>
              <a:t>10</a:t>
            </a:fld>
            <a:endParaRPr lang="en-US" dirty="0"/>
          </a:p>
        </p:txBody>
      </p:sp>
      <p:graphicFrame>
        <p:nvGraphicFramePr>
          <p:cNvPr id="8" name="Content Placeholder 1"/>
          <p:cNvGraphicFramePr>
            <a:graphicFrameLocks/>
          </p:cNvGraphicFramePr>
          <p:nvPr>
            <p:extLst>
              <p:ext uri="{D42A27DB-BD31-4B8C-83A1-F6EECF244321}">
                <p14:modId xmlns:p14="http://schemas.microsoft.com/office/powerpoint/2010/main" val="921853844"/>
              </p:ext>
            </p:extLst>
          </p:nvPr>
        </p:nvGraphicFramePr>
        <p:xfrm>
          <a:off x="994500" y="1532988"/>
          <a:ext cx="7548999" cy="48268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26976155"/>
      </p:ext>
    </p:extLst>
  </p:cSld>
  <p:clrMapOvr>
    <a:masterClrMapping/>
  </p:clrMapOvr>
  <p:transition spd="med">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Nations Trade</a:t>
            </a:r>
            <a:endParaRPr lang="en-US" dirty="0"/>
          </a:p>
        </p:txBody>
      </p:sp>
      <p:sp>
        <p:nvSpPr>
          <p:cNvPr id="3" name="Content Placeholder 2"/>
          <p:cNvSpPr>
            <a:spLocks noGrp="1"/>
          </p:cNvSpPr>
          <p:nvPr>
            <p:ph idx="1"/>
          </p:nvPr>
        </p:nvSpPr>
        <p:spPr/>
        <p:txBody>
          <a:bodyPr/>
          <a:lstStyle/>
          <a:p>
            <a:pPr marL="0" indent="0" algn="ctr">
              <a:buNone/>
            </a:pPr>
            <a:r>
              <a:rPr lang="en-US" dirty="0" smtClean="0"/>
              <a:t>“</a:t>
            </a:r>
            <a:r>
              <a:rPr lang="en-US" dirty="0"/>
              <a:t>Trade is an important source of good jobs for our workers and a source of higher growth for our </a:t>
            </a:r>
            <a:r>
              <a:rPr lang="en-US" dirty="0" smtClean="0"/>
              <a:t>economy.”</a:t>
            </a:r>
          </a:p>
          <a:p>
            <a:pPr marL="0" indent="0" algn="ctr">
              <a:buNone/>
            </a:pPr>
            <a:endParaRPr lang="en-US" dirty="0" smtClean="0"/>
          </a:p>
          <a:p>
            <a:pPr marL="0" indent="0" algn="ctr">
              <a:buNone/>
            </a:pPr>
            <a:r>
              <a:rPr lang="en-US" dirty="0" smtClean="0"/>
              <a:t>“In </a:t>
            </a:r>
            <a:r>
              <a:rPr lang="en-US" dirty="0"/>
              <a:t>our lifetime, trade has helped lift millions of people and whole nations out of poverty and put them on the path of prosperity.” </a:t>
            </a:r>
            <a:endParaRPr lang="en-US" dirty="0" smtClean="0"/>
          </a:p>
          <a:p>
            <a:pPr marL="0" indent="0" algn="r">
              <a:buNone/>
            </a:pPr>
            <a:endParaRPr lang="en-US" sz="1800" i="1" dirty="0"/>
          </a:p>
          <a:p>
            <a:pPr marL="0" indent="0" algn="r">
              <a:buNone/>
            </a:pPr>
            <a:r>
              <a:rPr lang="en-US" sz="1800" i="1" dirty="0" smtClean="0"/>
              <a:t>President </a:t>
            </a:r>
            <a:r>
              <a:rPr lang="en-US" sz="1800" i="1" dirty="0"/>
              <a:t>George W. </a:t>
            </a:r>
            <a:r>
              <a:rPr lang="en-US" sz="1800" i="1" dirty="0" smtClean="0"/>
              <a:t>Bush (2002)</a:t>
            </a:r>
          </a:p>
        </p:txBody>
      </p:sp>
      <p:sp>
        <p:nvSpPr>
          <p:cNvPr id="4" name="Slide Number Placeholder 3"/>
          <p:cNvSpPr>
            <a:spLocks noGrp="1"/>
          </p:cNvSpPr>
          <p:nvPr>
            <p:ph type="sldNum" sz="quarter" idx="4"/>
          </p:nvPr>
        </p:nvSpPr>
        <p:spPr/>
        <p:txBody>
          <a:bodyPr/>
          <a:lstStyle/>
          <a:p>
            <a:r>
              <a:rPr lang="en-US" smtClean="0">
                <a:solidFill>
                  <a:srgbClr val="2360AB">
                    <a:alpha val="62000"/>
                  </a:srgbClr>
                </a:solidFill>
              </a:rPr>
              <a:t>3 • </a:t>
            </a:r>
            <a:fld id="{EDFB93E4-638C-3348-855D-DC1780F5DC2C}" type="slidenum">
              <a:rPr lang="en-US" smtClean="0"/>
              <a:pPr/>
              <a:t>11</a:t>
            </a:fld>
            <a:endParaRPr lang="en-US" dirty="0"/>
          </a:p>
        </p:txBody>
      </p:sp>
    </p:spTree>
    <p:extLst>
      <p:ext uri="{BB962C8B-B14F-4D97-AF65-F5344CB8AC3E}">
        <p14:creationId xmlns:p14="http://schemas.microsoft.com/office/powerpoint/2010/main" val="774024659"/>
      </p:ext>
    </p:extLst>
  </p:cSld>
  <p:clrMapOvr>
    <a:masterClrMapping/>
  </p:clrMapOvr>
  <p:transition spd="med">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Major U.S. Exports and Imports</a:t>
            </a:r>
            <a:endParaRPr lang="en-US" dirty="0"/>
          </a:p>
        </p:txBody>
      </p:sp>
      <p:sp>
        <p:nvSpPr>
          <p:cNvPr id="3" name="Content Placeholder 2"/>
          <p:cNvSpPr>
            <a:spLocks noGrp="1"/>
          </p:cNvSpPr>
          <p:nvPr>
            <p:ph idx="1"/>
          </p:nvPr>
        </p:nvSpPr>
        <p:spPr>
          <a:xfrm>
            <a:off x="873125" y="1447800"/>
            <a:ext cx="7924800" cy="1828800"/>
          </a:xfrm>
        </p:spPr>
        <p:txBody>
          <a:bodyPr/>
          <a:lstStyle/>
          <a:p>
            <a:r>
              <a:rPr lang="en-US" sz="2400" dirty="0" smtClean="0"/>
              <a:t>The U.S</a:t>
            </a:r>
            <a:r>
              <a:rPr lang="en-US" sz="2400" dirty="0"/>
              <a:t>. demand for imported goods is partly a reflection of the nation’s prosperity and diversity.</a:t>
            </a:r>
          </a:p>
          <a:p>
            <a:r>
              <a:rPr lang="en-US" sz="2400" dirty="0" smtClean="0"/>
              <a:t>The U.S</a:t>
            </a:r>
            <a:r>
              <a:rPr lang="en-US" sz="2400" dirty="0"/>
              <a:t>. imports more goods than it exports, but exports more services than it imports.</a:t>
            </a:r>
          </a:p>
          <a:p>
            <a:endParaRPr lang="en-US" sz="2400" dirty="0"/>
          </a:p>
        </p:txBody>
      </p:sp>
      <p:sp>
        <p:nvSpPr>
          <p:cNvPr id="4" name="Slide Number Placeholder 3"/>
          <p:cNvSpPr>
            <a:spLocks noGrp="1"/>
          </p:cNvSpPr>
          <p:nvPr>
            <p:ph type="sldNum" sz="quarter" idx="4"/>
          </p:nvPr>
        </p:nvSpPr>
        <p:spPr/>
        <p:txBody>
          <a:bodyPr/>
          <a:lstStyle/>
          <a:p>
            <a:r>
              <a:rPr lang="en-US" smtClean="0">
                <a:solidFill>
                  <a:srgbClr val="2360AB">
                    <a:alpha val="62000"/>
                  </a:srgbClr>
                </a:solidFill>
              </a:rPr>
              <a:t>3 • </a:t>
            </a:r>
            <a:fld id="{EDFB93E4-638C-3348-855D-DC1780F5DC2C}" type="slidenum">
              <a:rPr lang="en-US" smtClean="0"/>
              <a:pPr/>
              <a:t>12</a:t>
            </a:fld>
            <a:endParaRPr lang="en-US" dirty="0"/>
          </a:p>
        </p:txBody>
      </p:sp>
      <p:pic>
        <p:nvPicPr>
          <p:cNvPr id="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685" y="2971800"/>
            <a:ext cx="8675915"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7483680"/>
      </p:ext>
    </p:extLst>
  </p:cSld>
  <p:clrMapOvr>
    <a:masterClrMapping/>
  </p:clrMapOvr>
  <p:transition spd="med">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Exports by State</a:t>
            </a:r>
            <a:endParaRPr lang="en-US" dirty="0"/>
          </a:p>
        </p:txBody>
      </p:sp>
      <p:sp>
        <p:nvSpPr>
          <p:cNvPr id="4" name="Slide Number Placeholder 3"/>
          <p:cNvSpPr>
            <a:spLocks noGrp="1"/>
          </p:cNvSpPr>
          <p:nvPr>
            <p:ph type="sldNum" sz="quarter" idx="4"/>
          </p:nvPr>
        </p:nvSpPr>
        <p:spPr/>
        <p:txBody>
          <a:bodyPr/>
          <a:lstStyle/>
          <a:p>
            <a:r>
              <a:rPr lang="en-US" smtClean="0">
                <a:solidFill>
                  <a:srgbClr val="2360AB">
                    <a:alpha val="62000"/>
                  </a:srgbClr>
                </a:solidFill>
              </a:rPr>
              <a:t>3 • </a:t>
            </a:r>
            <a:fld id="{EDFB93E4-638C-3348-855D-DC1780F5DC2C}" type="slidenum">
              <a:rPr lang="en-US" smtClean="0"/>
              <a:pPr/>
              <a:t>13</a:t>
            </a:fld>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447800"/>
            <a:ext cx="6391275" cy="510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66688692"/>
      </p:ext>
    </p:extLst>
  </p:cSld>
  <p:clrMapOvr>
    <a:masterClrMapping/>
  </p:clrMapOvr>
  <p:transition spd="med">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Largest Trading Partners for U.S.</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4"/>
          </p:nvPr>
        </p:nvSpPr>
        <p:spPr/>
        <p:txBody>
          <a:bodyPr/>
          <a:lstStyle/>
          <a:p>
            <a:r>
              <a:rPr lang="en-US" smtClean="0">
                <a:solidFill>
                  <a:srgbClr val="2360AB">
                    <a:alpha val="62000"/>
                  </a:srgbClr>
                </a:solidFill>
              </a:rPr>
              <a:t>3 • </a:t>
            </a:r>
            <a:fld id="{EDFB93E4-638C-3348-855D-DC1780F5DC2C}" type="slidenum">
              <a:rPr lang="en-US" smtClean="0"/>
              <a:pPr/>
              <a:t>14</a:t>
            </a:fld>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295400"/>
            <a:ext cx="8534400" cy="5114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6629400" y="6280666"/>
            <a:ext cx="2286000" cy="369332"/>
          </a:xfrm>
          <a:prstGeom prst="rect">
            <a:avLst/>
          </a:prstGeom>
          <a:noFill/>
        </p:spPr>
        <p:txBody>
          <a:bodyPr wrap="square" rtlCol="0">
            <a:spAutoFit/>
          </a:bodyPr>
          <a:lstStyle/>
          <a:p>
            <a:r>
              <a:rPr lang="en-US" sz="1800" dirty="0" smtClean="0">
                <a:hlinkClick r:id="rId4"/>
              </a:rPr>
              <a:t>Top Trading Partners</a:t>
            </a:r>
            <a:endParaRPr lang="en-US" sz="1800" dirty="0"/>
          </a:p>
        </p:txBody>
      </p:sp>
    </p:spTree>
    <p:extLst>
      <p:ext uri="{BB962C8B-B14F-4D97-AF65-F5344CB8AC3E}">
        <p14:creationId xmlns:p14="http://schemas.microsoft.com/office/powerpoint/2010/main" val="2285768640"/>
      </p:ext>
    </p:extLst>
  </p:cSld>
  <p:clrMapOvr>
    <a:masterClrMapping/>
  </p:clrMapOvr>
  <p:transition spd="med">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Size of the International Marketplace</a:t>
            </a:r>
            <a:endParaRPr lang="en-US" dirty="0"/>
          </a:p>
        </p:txBody>
      </p:sp>
      <p:sp>
        <p:nvSpPr>
          <p:cNvPr id="4" name="Slide Number Placeholder 3"/>
          <p:cNvSpPr>
            <a:spLocks noGrp="1"/>
          </p:cNvSpPr>
          <p:nvPr>
            <p:ph type="sldNum" sz="quarter" idx="4"/>
          </p:nvPr>
        </p:nvSpPr>
        <p:spPr/>
        <p:txBody>
          <a:bodyPr/>
          <a:lstStyle/>
          <a:p>
            <a:r>
              <a:rPr lang="en-US" smtClean="0">
                <a:solidFill>
                  <a:srgbClr val="2360AB">
                    <a:alpha val="62000"/>
                  </a:srgbClr>
                </a:solidFill>
              </a:rPr>
              <a:t>3 • </a:t>
            </a:r>
            <a:fld id="{EDFB93E4-638C-3348-855D-DC1780F5DC2C}" type="slidenum">
              <a:rPr lang="en-US" smtClean="0"/>
              <a:pPr/>
              <a:t>15</a:t>
            </a:fld>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1828800"/>
            <a:ext cx="5113488" cy="396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6002383"/>
      </p:ext>
    </p:extLst>
  </p:cSld>
  <p:clrMapOvr>
    <a:masterClrMapping/>
  </p:clrMapOvr>
  <p:transition spd="med">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Determining Trading Partners</a:t>
            </a:r>
            <a:br>
              <a:rPr lang="en-US" dirty="0" smtClean="0"/>
            </a:br>
            <a:r>
              <a:rPr lang="en-US" dirty="0" smtClean="0"/>
              <a:t>Population Size vs. Prosperity</a:t>
            </a:r>
            <a:endParaRPr lang="en-US" dirty="0"/>
          </a:p>
        </p:txBody>
      </p:sp>
      <p:sp>
        <p:nvSpPr>
          <p:cNvPr id="3" name="Content Placeholder 2"/>
          <p:cNvSpPr>
            <a:spLocks noGrp="1"/>
          </p:cNvSpPr>
          <p:nvPr>
            <p:ph idx="1"/>
          </p:nvPr>
        </p:nvSpPr>
        <p:spPr>
          <a:xfrm>
            <a:off x="762000" y="1485901"/>
            <a:ext cx="7924800" cy="1181099"/>
          </a:xfrm>
        </p:spPr>
        <p:txBody>
          <a:bodyPr/>
          <a:lstStyle/>
          <a:p>
            <a:pPr marL="0" indent="0" algn="ctr">
              <a:buNone/>
            </a:pPr>
            <a:r>
              <a:rPr lang="en-US" sz="2400" dirty="0"/>
              <a:t>Though developing nations generally have lower per capita income, </a:t>
            </a:r>
            <a:r>
              <a:rPr lang="en-US" sz="2400" dirty="0" smtClean="0"/>
              <a:t>many </a:t>
            </a:r>
            <a:r>
              <a:rPr lang="en-US" sz="2400" dirty="0"/>
              <a:t>have strong GDP growth rates and their huge populations can be lucrative markets</a:t>
            </a:r>
            <a:r>
              <a:rPr lang="en-US" sz="2400" dirty="0" smtClean="0"/>
              <a:t>.</a:t>
            </a:r>
          </a:p>
          <a:p>
            <a:pPr marL="0" indent="0" algn="ctr">
              <a:buNone/>
            </a:pPr>
            <a:endParaRPr lang="en-US" sz="2400" dirty="0" smtClean="0"/>
          </a:p>
          <a:p>
            <a:pPr marL="0" indent="0" algn="ctr">
              <a:buNone/>
            </a:pPr>
            <a:endParaRPr lang="en-US" sz="2400" dirty="0" smtClean="0"/>
          </a:p>
          <a:p>
            <a:pPr marL="0" indent="0" algn="ctr">
              <a:buNone/>
            </a:pPr>
            <a:endParaRPr lang="en-US" sz="2000" dirty="0"/>
          </a:p>
        </p:txBody>
      </p:sp>
      <p:sp>
        <p:nvSpPr>
          <p:cNvPr id="4" name="Slide Number Placeholder 3"/>
          <p:cNvSpPr>
            <a:spLocks noGrp="1"/>
          </p:cNvSpPr>
          <p:nvPr>
            <p:ph type="sldNum" sz="quarter" idx="4"/>
          </p:nvPr>
        </p:nvSpPr>
        <p:spPr/>
        <p:txBody>
          <a:bodyPr/>
          <a:lstStyle/>
          <a:p>
            <a:r>
              <a:rPr lang="en-US" smtClean="0">
                <a:solidFill>
                  <a:srgbClr val="2360AB">
                    <a:alpha val="62000"/>
                  </a:srgbClr>
                </a:solidFill>
              </a:rPr>
              <a:t>3 • </a:t>
            </a:r>
            <a:fld id="{EDFB93E4-638C-3348-855D-DC1780F5DC2C}" type="slidenum">
              <a:rPr lang="en-US" smtClean="0"/>
              <a:pPr/>
              <a:t>16</a:t>
            </a:fld>
            <a:endParaRPr lang="en-US" dirty="0"/>
          </a:p>
        </p:txBody>
      </p:sp>
      <p:graphicFrame>
        <p:nvGraphicFramePr>
          <p:cNvPr id="6" name="Content Placeholder 4"/>
          <p:cNvGraphicFramePr>
            <a:graphicFrameLocks/>
          </p:cNvGraphicFramePr>
          <p:nvPr>
            <p:extLst>
              <p:ext uri="{D42A27DB-BD31-4B8C-83A1-F6EECF244321}">
                <p14:modId xmlns:p14="http://schemas.microsoft.com/office/powerpoint/2010/main" val="3917767786"/>
              </p:ext>
            </p:extLst>
          </p:nvPr>
        </p:nvGraphicFramePr>
        <p:xfrm>
          <a:off x="1219200" y="2622312"/>
          <a:ext cx="7239000" cy="3754120"/>
        </p:xfrm>
        <a:graphic>
          <a:graphicData uri="http://schemas.openxmlformats.org/drawingml/2006/table">
            <a:tbl>
              <a:tblPr firstRow="1" bandRow="1">
                <a:tableStyleId>{5C22544A-7EE6-4342-B048-85BDC9FD1C3A}</a:tableStyleId>
              </a:tblPr>
              <a:tblGrid>
                <a:gridCol w="1981200"/>
                <a:gridCol w="1676400"/>
                <a:gridCol w="1905000"/>
                <a:gridCol w="1676400"/>
              </a:tblGrid>
              <a:tr h="370840">
                <a:tc>
                  <a:txBody>
                    <a:bodyPr/>
                    <a:lstStyle/>
                    <a:p>
                      <a:r>
                        <a:rPr lang="en-US" sz="1600" dirty="0" smtClean="0">
                          <a:solidFill>
                            <a:schemeClr val="tx1"/>
                          </a:solidFill>
                        </a:rPr>
                        <a:t>Nation</a:t>
                      </a:r>
                      <a:endParaRPr lang="en-US" sz="1600" dirty="0">
                        <a:solidFill>
                          <a:schemeClr val="tx1"/>
                        </a:solidFill>
                      </a:endParaRPr>
                    </a:p>
                  </a:txBody>
                  <a:tcPr/>
                </a:tc>
                <a:tc>
                  <a:txBody>
                    <a:bodyPr/>
                    <a:lstStyle/>
                    <a:p>
                      <a:pPr algn="ctr"/>
                      <a:r>
                        <a:rPr lang="en-US" sz="1600" dirty="0" smtClean="0">
                          <a:solidFill>
                            <a:schemeClr val="tx1"/>
                          </a:solidFill>
                        </a:rPr>
                        <a:t>Population</a:t>
                      </a:r>
                      <a:endParaRPr lang="en-US" sz="1600" dirty="0">
                        <a:solidFill>
                          <a:schemeClr val="tx1"/>
                        </a:solidFill>
                      </a:endParaRPr>
                    </a:p>
                  </a:txBody>
                  <a:tcPr/>
                </a:tc>
                <a:tc>
                  <a:txBody>
                    <a:bodyPr/>
                    <a:lstStyle/>
                    <a:p>
                      <a:r>
                        <a:rPr lang="en-US" sz="1600" dirty="0" smtClean="0">
                          <a:solidFill>
                            <a:schemeClr val="tx1"/>
                          </a:solidFill>
                        </a:rPr>
                        <a:t>Per Capita GDP (US</a:t>
                      </a:r>
                      <a:r>
                        <a:rPr lang="en-US" sz="1600" baseline="0" dirty="0" smtClean="0">
                          <a:solidFill>
                            <a:schemeClr val="tx1"/>
                          </a:solidFill>
                        </a:rPr>
                        <a:t> Dollars)</a:t>
                      </a:r>
                      <a:endParaRPr lang="en-US" sz="1600" dirty="0">
                        <a:solidFill>
                          <a:schemeClr val="tx1"/>
                        </a:solidFill>
                      </a:endParaRPr>
                    </a:p>
                  </a:txBody>
                  <a:tcPr/>
                </a:tc>
                <a:tc>
                  <a:txBody>
                    <a:bodyPr/>
                    <a:lstStyle/>
                    <a:p>
                      <a:r>
                        <a:rPr lang="en-US" sz="1600" dirty="0" smtClean="0">
                          <a:solidFill>
                            <a:schemeClr val="tx1"/>
                          </a:solidFill>
                        </a:rPr>
                        <a:t>GDP Growth Rate</a:t>
                      </a:r>
                      <a:endParaRPr lang="en-US" sz="1600" dirty="0">
                        <a:solidFill>
                          <a:schemeClr val="tx1"/>
                        </a:solidFill>
                      </a:endParaRPr>
                    </a:p>
                  </a:txBody>
                  <a:tcPr/>
                </a:tc>
              </a:tr>
              <a:tr h="370840">
                <a:tc>
                  <a:txBody>
                    <a:bodyPr/>
                    <a:lstStyle/>
                    <a:p>
                      <a:r>
                        <a:rPr lang="en-US" sz="1600" dirty="0" smtClean="0"/>
                        <a:t>China</a:t>
                      </a:r>
                      <a:endParaRPr lang="en-US" sz="1600" dirty="0"/>
                    </a:p>
                  </a:txBody>
                  <a:tcPr/>
                </a:tc>
                <a:tc>
                  <a:txBody>
                    <a:bodyPr/>
                    <a:lstStyle/>
                    <a:p>
                      <a:pPr algn="r"/>
                      <a:r>
                        <a:rPr lang="en-US" sz="1600" dirty="0" smtClean="0"/>
                        <a:t>1,355,692,576</a:t>
                      </a:r>
                    </a:p>
                  </a:txBody>
                  <a:tcPr/>
                </a:tc>
                <a:tc>
                  <a:txBody>
                    <a:bodyPr/>
                    <a:lstStyle/>
                    <a:p>
                      <a:r>
                        <a:rPr lang="en-US" sz="1600" dirty="0" smtClean="0"/>
                        <a:t>$</a:t>
                      </a:r>
                      <a:r>
                        <a:rPr lang="en-US" sz="1600" baseline="0" dirty="0" smtClean="0"/>
                        <a:t> 9,800</a:t>
                      </a:r>
                      <a:endParaRPr lang="en-US" sz="1600" dirty="0"/>
                    </a:p>
                  </a:txBody>
                  <a:tcPr/>
                </a:tc>
                <a:tc>
                  <a:txBody>
                    <a:bodyPr/>
                    <a:lstStyle/>
                    <a:p>
                      <a:r>
                        <a:rPr lang="en-US" sz="1600" dirty="0" smtClean="0"/>
                        <a:t>7.7%</a:t>
                      </a:r>
                      <a:endParaRPr lang="en-US" sz="1600" dirty="0"/>
                    </a:p>
                  </a:txBody>
                  <a:tcPr/>
                </a:tc>
              </a:tr>
              <a:tr h="370840">
                <a:tc>
                  <a:txBody>
                    <a:bodyPr/>
                    <a:lstStyle/>
                    <a:p>
                      <a:r>
                        <a:rPr lang="en-US" sz="1600" dirty="0" smtClean="0"/>
                        <a:t>India</a:t>
                      </a:r>
                      <a:endParaRPr lang="en-US" sz="1600" dirty="0"/>
                    </a:p>
                  </a:txBody>
                  <a:tcPr/>
                </a:tc>
                <a:tc>
                  <a:txBody>
                    <a:bodyPr/>
                    <a:lstStyle/>
                    <a:p>
                      <a:pPr algn="r"/>
                      <a:r>
                        <a:rPr lang="en-US" sz="1600" dirty="0" smtClean="0"/>
                        <a:t>1,236,344,631</a:t>
                      </a:r>
                      <a:endParaRPr lang="en-US" sz="1600" dirty="0"/>
                    </a:p>
                  </a:txBody>
                  <a:tcPr/>
                </a:tc>
                <a:tc>
                  <a:txBody>
                    <a:bodyPr/>
                    <a:lstStyle/>
                    <a:p>
                      <a:r>
                        <a:rPr lang="en-US" sz="1600" dirty="0" smtClean="0"/>
                        <a:t>$ 4,000</a:t>
                      </a:r>
                      <a:endParaRPr lang="en-US" sz="1600" dirty="0"/>
                    </a:p>
                  </a:txBody>
                  <a:tcPr/>
                </a:tc>
                <a:tc>
                  <a:txBody>
                    <a:bodyPr/>
                    <a:lstStyle/>
                    <a:p>
                      <a:r>
                        <a:rPr lang="en-US" sz="1600" dirty="0" smtClean="0"/>
                        <a:t>3.2%</a:t>
                      </a:r>
                      <a:endParaRPr lang="en-US" sz="1600" dirty="0"/>
                    </a:p>
                  </a:txBody>
                  <a:tcPr/>
                </a:tc>
              </a:tr>
              <a:tr h="370840">
                <a:tc>
                  <a:txBody>
                    <a:bodyPr/>
                    <a:lstStyle/>
                    <a:p>
                      <a:r>
                        <a:rPr lang="en-US" sz="1600" dirty="0" smtClean="0"/>
                        <a:t>European Union</a:t>
                      </a:r>
                      <a:endParaRPr lang="en-US" sz="1600" dirty="0"/>
                    </a:p>
                  </a:txBody>
                  <a:tcPr/>
                </a:tc>
                <a:tc>
                  <a:txBody>
                    <a:bodyPr/>
                    <a:lstStyle/>
                    <a:p>
                      <a:pPr algn="r"/>
                      <a:r>
                        <a:rPr lang="en-US" sz="1600" dirty="0" smtClean="0"/>
                        <a:t>511,434,812</a:t>
                      </a:r>
                      <a:endParaRPr lang="en-US" sz="1600" dirty="0"/>
                    </a:p>
                  </a:txBody>
                  <a:tcPr/>
                </a:tc>
                <a:tc>
                  <a:txBody>
                    <a:bodyPr/>
                    <a:lstStyle/>
                    <a:p>
                      <a:r>
                        <a:rPr lang="en-US" sz="1600" dirty="0" smtClean="0"/>
                        <a:t>$34,500</a:t>
                      </a:r>
                      <a:endParaRPr lang="en-US" sz="1600" dirty="0"/>
                    </a:p>
                  </a:txBody>
                  <a:tcPr/>
                </a:tc>
                <a:tc>
                  <a:txBody>
                    <a:bodyPr/>
                    <a:lstStyle/>
                    <a:p>
                      <a:r>
                        <a:rPr lang="en-US" sz="1600" dirty="0" smtClean="0"/>
                        <a:t>0.1%</a:t>
                      </a:r>
                      <a:endParaRPr lang="en-US" sz="1600" dirty="0"/>
                    </a:p>
                  </a:txBody>
                  <a:tcPr/>
                </a:tc>
              </a:tr>
              <a:tr h="370840">
                <a:tc>
                  <a:txBody>
                    <a:bodyPr/>
                    <a:lstStyle/>
                    <a:p>
                      <a:r>
                        <a:rPr lang="en-US" sz="1600" dirty="0" smtClean="0"/>
                        <a:t>United States</a:t>
                      </a:r>
                      <a:endParaRPr lang="en-US" sz="1600" dirty="0"/>
                    </a:p>
                  </a:txBody>
                  <a:tcPr/>
                </a:tc>
                <a:tc>
                  <a:txBody>
                    <a:bodyPr/>
                    <a:lstStyle/>
                    <a:p>
                      <a:pPr algn="r"/>
                      <a:r>
                        <a:rPr lang="en-US" sz="1600" dirty="0" smtClean="0"/>
                        <a:t>318,892,103</a:t>
                      </a:r>
                      <a:endParaRPr lang="en-US" sz="1600" dirty="0"/>
                    </a:p>
                  </a:txBody>
                  <a:tcPr/>
                </a:tc>
                <a:tc>
                  <a:txBody>
                    <a:bodyPr/>
                    <a:lstStyle/>
                    <a:p>
                      <a:r>
                        <a:rPr lang="en-US" sz="1600" dirty="0" smtClean="0"/>
                        <a:t>$52,800</a:t>
                      </a:r>
                      <a:endParaRPr lang="en-US" sz="1600" dirty="0"/>
                    </a:p>
                  </a:txBody>
                  <a:tcPr/>
                </a:tc>
                <a:tc>
                  <a:txBody>
                    <a:bodyPr/>
                    <a:lstStyle/>
                    <a:p>
                      <a:r>
                        <a:rPr lang="en-US" sz="1600" dirty="0" smtClean="0"/>
                        <a:t>1.6%</a:t>
                      </a:r>
                      <a:endParaRPr lang="en-US" sz="1600" dirty="0"/>
                    </a:p>
                  </a:txBody>
                  <a:tcPr/>
                </a:tc>
              </a:tr>
              <a:tr h="370840">
                <a:tc>
                  <a:txBody>
                    <a:bodyPr/>
                    <a:lstStyle/>
                    <a:p>
                      <a:r>
                        <a:rPr lang="en-US" sz="1600" dirty="0" smtClean="0"/>
                        <a:t>Indonesia</a:t>
                      </a:r>
                      <a:endParaRPr lang="en-US" sz="1600" dirty="0"/>
                    </a:p>
                  </a:txBody>
                  <a:tcPr/>
                </a:tc>
                <a:tc>
                  <a:txBody>
                    <a:bodyPr/>
                    <a:lstStyle/>
                    <a:p>
                      <a:pPr algn="r"/>
                      <a:r>
                        <a:rPr lang="en-US" sz="1600" dirty="0" smtClean="0"/>
                        <a:t>253,609,643</a:t>
                      </a:r>
                      <a:endParaRPr lang="en-US" sz="1600" dirty="0"/>
                    </a:p>
                  </a:txBody>
                  <a:tcPr/>
                </a:tc>
                <a:tc>
                  <a:txBody>
                    <a:bodyPr/>
                    <a:lstStyle/>
                    <a:p>
                      <a:r>
                        <a:rPr lang="en-US" sz="1600" dirty="0" smtClean="0"/>
                        <a:t>$ 5,200</a:t>
                      </a:r>
                      <a:endParaRPr lang="en-US" sz="1600" dirty="0"/>
                    </a:p>
                  </a:txBody>
                  <a:tcPr/>
                </a:tc>
                <a:tc>
                  <a:txBody>
                    <a:bodyPr/>
                    <a:lstStyle/>
                    <a:p>
                      <a:r>
                        <a:rPr lang="en-US" sz="1600" dirty="0" smtClean="0"/>
                        <a:t>5.3%</a:t>
                      </a:r>
                      <a:endParaRPr lang="en-US" sz="1600" dirty="0"/>
                    </a:p>
                  </a:txBody>
                  <a:tcPr/>
                </a:tc>
              </a:tr>
              <a:tr h="370840">
                <a:tc>
                  <a:txBody>
                    <a:bodyPr/>
                    <a:lstStyle/>
                    <a:p>
                      <a:r>
                        <a:rPr lang="en-US" sz="1600" dirty="0" smtClean="0"/>
                        <a:t>Brazil</a:t>
                      </a:r>
                      <a:endParaRPr lang="en-US" sz="1600" dirty="0"/>
                    </a:p>
                  </a:txBody>
                  <a:tcPr/>
                </a:tc>
                <a:tc>
                  <a:txBody>
                    <a:bodyPr/>
                    <a:lstStyle/>
                    <a:p>
                      <a:pPr algn="r"/>
                      <a:r>
                        <a:rPr lang="en-US" sz="1600" dirty="0" smtClean="0"/>
                        <a:t>202,656,788</a:t>
                      </a:r>
                      <a:endParaRPr lang="en-US" sz="1600" dirty="0"/>
                    </a:p>
                  </a:txBody>
                  <a:tcPr/>
                </a:tc>
                <a:tc>
                  <a:txBody>
                    <a:bodyPr/>
                    <a:lstStyle/>
                    <a:p>
                      <a:r>
                        <a:rPr lang="en-US" sz="1600" dirty="0" smtClean="0"/>
                        <a:t>$12,100</a:t>
                      </a:r>
                      <a:endParaRPr lang="en-US" sz="1600" dirty="0"/>
                    </a:p>
                  </a:txBody>
                  <a:tcPr/>
                </a:tc>
                <a:tc>
                  <a:txBody>
                    <a:bodyPr/>
                    <a:lstStyle/>
                    <a:p>
                      <a:r>
                        <a:rPr lang="en-US" sz="1600" dirty="0" smtClean="0"/>
                        <a:t>2.3%</a:t>
                      </a:r>
                    </a:p>
                    <a:p>
                      <a:endParaRPr lang="en-US" sz="1600" dirty="0"/>
                    </a:p>
                  </a:txBody>
                  <a:tcPr/>
                </a:tc>
              </a:tr>
              <a:tr h="370840">
                <a:tc>
                  <a:txBody>
                    <a:bodyPr/>
                    <a:lstStyle/>
                    <a:p>
                      <a:r>
                        <a:rPr lang="en-US" sz="1600" dirty="0" smtClean="0"/>
                        <a:t>Ethiopia</a:t>
                      </a:r>
                      <a:endParaRPr lang="en-US" sz="1600" dirty="0"/>
                    </a:p>
                  </a:txBody>
                  <a:tcPr/>
                </a:tc>
                <a:tc>
                  <a:txBody>
                    <a:bodyPr/>
                    <a:lstStyle/>
                    <a:p>
                      <a:pPr algn="r"/>
                      <a:r>
                        <a:rPr lang="en-US" sz="1600" dirty="0" smtClean="0"/>
                        <a:t>99,465,819</a:t>
                      </a:r>
                      <a:endParaRPr lang="en-US" sz="1600" dirty="0"/>
                    </a:p>
                  </a:txBody>
                  <a:tcPr/>
                </a:tc>
                <a:tc>
                  <a:txBody>
                    <a:bodyPr/>
                    <a:lstStyle/>
                    <a:p>
                      <a:r>
                        <a:rPr lang="en-US" sz="1600" dirty="0" smtClean="0"/>
                        <a:t>$ 1,600</a:t>
                      </a:r>
                      <a:endParaRPr lang="en-US" sz="1600" dirty="0"/>
                    </a:p>
                  </a:txBody>
                  <a:tcPr/>
                </a:tc>
                <a:tc>
                  <a:txBody>
                    <a:bodyPr/>
                    <a:lstStyle/>
                    <a:p>
                      <a:r>
                        <a:rPr lang="en-US" sz="1600" dirty="0" smtClean="0"/>
                        <a:t>10.3%</a:t>
                      </a:r>
                      <a:endParaRPr lang="en-US" sz="1600" dirty="0"/>
                    </a:p>
                  </a:txBody>
                  <a:tcPr/>
                </a:tc>
              </a:tr>
              <a:tr h="370840">
                <a:tc>
                  <a:txBody>
                    <a:bodyPr/>
                    <a:lstStyle/>
                    <a:p>
                      <a:r>
                        <a:rPr lang="en-US" sz="1600" dirty="0" smtClean="0"/>
                        <a:t>Luxembourg</a:t>
                      </a:r>
                      <a:endParaRPr lang="en-US" sz="1600" dirty="0"/>
                    </a:p>
                  </a:txBody>
                  <a:tcPr/>
                </a:tc>
                <a:tc>
                  <a:txBody>
                    <a:bodyPr/>
                    <a:lstStyle/>
                    <a:p>
                      <a:pPr algn="r"/>
                      <a:r>
                        <a:rPr lang="en-US" sz="1600" dirty="0" smtClean="0"/>
                        <a:t>570,252</a:t>
                      </a:r>
                      <a:endParaRPr lang="en-US" sz="1600" dirty="0"/>
                    </a:p>
                  </a:txBody>
                  <a:tcPr/>
                </a:tc>
                <a:tc>
                  <a:txBody>
                    <a:bodyPr/>
                    <a:lstStyle/>
                    <a:p>
                      <a:r>
                        <a:rPr lang="en-US" sz="1600" dirty="0" smtClean="0"/>
                        <a:t>$ 97,600</a:t>
                      </a:r>
                      <a:endParaRPr lang="en-US" sz="1600" dirty="0"/>
                    </a:p>
                  </a:txBody>
                  <a:tcPr/>
                </a:tc>
                <a:tc>
                  <a:txBody>
                    <a:bodyPr/>
                    <a:lstStyle/>
                    <a:p>
                      <a:r>
                        <a:rPr lang="en-US" sz="1600" dirty="0" smtClean="0"/>
                        <a:t>5.6%</a:t>
                      </a:r>
                      <a:endParaRPr lang="en-US" sz="1600" dirty="0"/>
                    </a:p>
                  </a:txBody>
                  <a:tcPr/>
                </a:tc>
              </a:tr>
            </a:tbl>
          </a:graphicData>
        </a:graphic>
      </p:graphicFrame>
      <p:sp>
        <p:nvSpPr>
          <p:cNvPr id="7" name="TextBox 6"/>
          <p:cNvSpPr txBox="1"/>
          <p:nvPr/>
        </p:nvSpPr>
        <p:spPr>
          <a:xfrm>
            <a:off x="6781800" y="6376432"/>
            <a:ext cx="1866900" cy="276999"/>
          </a:xfrm>
          <a:prstGeom prst="rect">
            <a:avLst/>
          </a:prstGeom>
          <a:noFill/>
        </p:spPr>
        <p:txBody>
          <a:bodyPr wrap="square" rtlCol="0">
            <a:spAutoFit/>
          </a:bodyPr>
          <a:lstStyle/>
          <a:p>
            <a:pPr algn="r"/>
            <a:r>
              <a:rPr lang="en-US" sz="1200" dirty="0" smtClean="0">
                <a:latin typeface="+mj-lt"/>
                <a:hlinkClick r:id="rId3"/>
              </a:rPr>
              <a:t>CIA World </a:t>
            </a:r>
            <a:r>
              <a:rPr lang="en-US" sz="1200" dirty="0" err="1" smtClean="0">
                <a:latin typeface="+mj-lt"/>
                <a:hlinkClick r:id="rId3"/>
              </a:rPr>
              <a:t>Factbook</a:t>
            </a:r>
            <a:endParaRPr lang="en-US" sz="1200" dirty="0">
              <a:latin typeface="+mj-lt"/>
            </a:endParaRPr>
          </a:p>
        </p:txBody>
      </p:sp>
      <p:sp>
        <p:nvSpPr>
          <p:cNvPr id="8" name="TextBox 7"/>
          <p:cNvSpPr txBox="1"/>
          <p:nvPr/>
        </p:nvSpPr>
        <p:spPr>
          <a:xfrm>
            <a:off x="609600" y="6492508"/>
            <a:ext cx="1866900" cy="307777"/>
          </a:xfrm>
          <a:prstGeom prst="rect">
            <a:avLst/>
          </a:prstGeom>
          <a:noFill/>
        </p:spPr>
        <p:txBody>
          <a:bodyPr wrap="square" rtlCol="0">
            <a:spAutoFit/>
          </a:bodyPr>
          <a:lstStyle/>
          <a:p>
            <a:pPr algn="l"/>
            <a:r>
              <a:rPr lang="en-US" sz="1400" i="1" dirty="0" smtClean="0">
                <a:latin typeface="+mj-lt"/>
              </a:rPr>
              <a:t>BUSN</a:t>
            </a:r>
            <a:r>
              <a:rPr lang="en-US" sz="1200" i="1" dirty="0" smtClean="0">
                <a:latin typeface="+mj-lt"/>
              </a:rPr>
              <a:t> Exhibit 3.1</a:t>
            </a:r>
            <a:endParaRPr lang="en-US" sz="1200" i="1" dirty="0">
              <a:latin typeface="+mj-lt"/>
            </a:endParaRPr>
          </a:p>
        </p:txBody>
      </p:sp>
    </p:spTree>
    <p:extLst>
      <p:ext uri="{BB962C8B-B14F-4D97-AF65-F5344CB8AC3E}">
        <p14:creationId xmlns:p14="http://schemas.microsoft.com/office/powerpoint/2010/main" val="650803347"/>
      </p:ext>
    </p:extLst>
  </p:cSld>
  <p:clrMapOvr>
    <a:masterClrMapping/>
  </p:clrMapOvr>
  <p:transition spd="med">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International Sources of Factors of Production</a:t>
            </a:r>
            <a:endParaRPr lang="en-US" dirty="0"/>
          </a:p>
        </p:txBody>
      </p:sp>
      <p:sp>
        <p:nvSpPr>
          <p:cNvPr id="3" name="Content Placeholder 2"/>
          <p:cNvSpPr>
            <a:spLocks noGrp="1"/>
          </p:cNvSpPr>
          <p:nvPr>
            <p:ph idx="1"/>
          </p:nvPr>
        </p:nvSpPr>
        <p:spPr/>
        <p:txBody>
          <a:bodyPr/>
          <a:lstStyle/>
          <a:p>
            <a:pPr>
              <a:spcBef>
                <a:spcPts val="1800"/>
              </a:spcBef>
              <a:spcAft>
                <a:spcPts val="1200"/>
              </a:spcAft>
            </a:pPr>
            <a:r>
              <a:rPr lang="en-US" altLang="en-US" dirty="0"/>
              <a:t>Decisions to operate abroad depend upon availability, price, and quality of:</a:t>
            </a:r>
          </a:p>
          <a:p>
            <a:pPr lvl="1"/>
            <a:r>
              <a:rPr lang="en-US" altLang="en-US" dirty="0"/>
              <a:t>Labor (Human Resources)</a:t>
            </a:r>
          </a:p>
          <a:p>
            <a:pPr lvl="1"/>
            <a:r>
              <a:rPr lang="en-US" altLang="en-US" dirty="0"/>
              <a:t>Natural Resources</a:t>
            </a:r>
          </a:p>
          <a:p>
            <a:pPr lvl="1"/>
            <a:r>
              <a:rPr lang="en-US" altLang="en-US" dirty="0"/>
              <a:t>Capital</a:t>
            </a:r>
          </a:p>
          <a:p>
            <a:pPr lvl="1"/>
            <a:r>
              <a:rPr lang="en-US" altLang="en-US" dirty="0"/>
              <a:t>Entrepreneurship</a:t>
            </a:r>
          </a:p>
          <a:p>
            <a:pPr lvl="1">
              <a:buNone/>
            </a:pPr>
            <a:endParaRPr lang="en-US" altLang="en-US" sz="900" dirty="0"/>
          </a:p>
          <a:p>
            <a:r>
              <a:rPr lang="en-US" altLang="en-US" dirty="0"/>
              <a:t>Companies can spread risk throughout </a:t>
            </a:r>
            <a:r>
              <a:rPr lang="en-US" altLang="en-US" dirty="0" smtClean="0"/>
              <a:t>nations</a:t>
            </a:r>
            <a:endParaRPr lang="en-US" altLang="en-US" dirty="0"/>
          </a:p>
        </p:txBody>
      </p:sp>
      <p:sp>
        <p:nvSpPr>
          <p:cNvPr id="4" name="Slide Number Placeholder 3"/>
          <p:cNvSpPr>
            <a:spLocks noGrp="1"/>
          </p:cNvSpPr>
          <p:nvPr>
            <p:ph type="sldNum" sz="quarter" idx="4"/>
          </p:nvPr>
        </p:nvSpPr>
        <p:spPr/>
        <p:txBody>
          <a:bodyPr/>
          <a:lstStyle/>
          <a:p>
            <a:r>
              <a:rPr lang="en-US" smtClean="0">
                <a:solidFill>
                  <a:srgbClr val="2360AB">
                    <a:alpha val="62000"/>
                  </a:srgbClr>
                </a:solidFill>
              </a:rPr>
              <a:t>3 • </a:t>
            </a:r>
            <a:fld id="{EDFB93E4-638C-3348-855D-DC1780F5DC2C}" type="slidenum">
              <a:rPr lang="en-US" smtClean="0"/>
              <a:pPr/>
              <a:t>17</a:t>
            </a:fld>
            <a:endParaRPr lang="en-US" dirty="0"/>
          </a:p>
        </p:txBody>
      </p:sp>
    </p:spTree>
    <p:extLst>
      <p:ext uri="{BB962C8B-B14F-4D97-AF65-F5344CB8AC3E}">
        <p14:creationId xmlns:p14="http://schemas.microsoft.com/office/powerpoint/2010/main" val="1782073971"/>
      </p:ext>
    </p:extLst>
  </p:cSld>
  <p:clrMapOvr>
    <a:masterClrMapping/>
  </p:clrMapOvr>
  <p:transition spd="med">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4"/>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pPr>
            <a:r>
              <a:rPr lang="en-US" smtClean="0"/>
              <a:t>Exporting and Importing</a:t>
            </a:r>
          </a:p>
        </p:txBody>
      </p:sp>
      <p:grpSp>
        <p:nvGrpSpPr>
          <p:cNvPr id="4" name="Group 3"/>
          <p:cNvGrpSpPr/>
          <p:nvPr/>
        </p:nvGrpSpPr>
        <p:grpSpPr>
          <a:xfrm>
            <a:off x="1143000" y="1524000"/>
            <a:ext cx="6781800" cy="3573342"/>
            <a:chOff x="685800" y="1752600"/>
            <a:chExt cx="7419975" cy="4194793"/>
          </a:xfrm>
        </p:grpSpPr>
        <p:sp>
          <p:nvSpPr>
            <p:cNvPr id="27" name="Freeform 26"/>
            <p:cNvSpPr/>
            <p:nvPr/>
          </p:nvSpPr>
          <p:spPr>
            <a:xfrm>
              <a:off x="685800" y="2514600"/>
              <a:ext cx="3733800" cy="2386013"/>
            </a:xfrm>
            <a:custGeom>
              <a:avLst/>
              <a:gdLst>
                <a:gd name="connsiteX0" fmla="*/ 629393 w 6187045"/>
                <a:gd name="connsiteY0" fmla="*/ 0 h 3954483"/>
                <a:gd name="connsiteX1" fmla="*/ 1911928 w 6187045"/>
                <a:gd name="connsiteY1" fmla="*/ 332509 h 3954483"/>
                <a:gd name="connsiteX2" fmla="*/ 3336967 w 6187045"/>
                <a:gd name="connsiteY2" fmla="*/ 368135 h 3954483"/>
                <a:gd name="connsiteX3" fmla="*/ 3764478 w 6187045"/>
                <a:gd name="connsiteY3" fmla="*/ 475013 h 3954483"/>
                <a:gd name="connsiteX4" fmla="*/ 3633850 w 6187045"/>
                <a:gd name="connsiteY4" fmla="*/ 676893 h 3954483"/>
                <a:gd name="connsiteX5" fmla="*/ 3835730 w 6187045"/>
                <a:gd name="connsiteY5" fmla="*/ 736270 h 3954483"/>
                <a:gd name="connsiteX6" fmla="*/ 3895107 w 6187045"/>
                <a:gd name="connsiteY6" fmla="*/ 629392 h 3954483"/>
                <a:gd name="connsiteX7" fmla="*/ 4108863 w 6187045"/>
                <a:gd name="connsiteY7" fmla="*/ 771896 h 3954483"/>
                <a:gd name="connsiteX8" fmla="*/ 4310743 w 6187045"/>
                <a:gd name="connsiteY8" fmla="*/ 688768 h 3954483"/>
                <a:gd name="connsiteX9" fmla="*/ 4381995 w 6187045"/>
                <a:gd name="connsiteY9" fmla="*/ 807522 h 3954483"/>
                <a:gd name="connsiteX10" fmla="*/ 4085112 w 6187045"/>
                <a:gd name="connsiteY10" fmla="*/ 866898 h 3954483"/>
                <a:gd name="connsiteX11" fmla="*/ 4025735 w 6187045"/>
                <a:gd name="connsiteY11" fmla="*/ 1092530 h 3954483"/>
                <a:gd name="connsiteX12" fmla="*/ 4144489 w 6187045"/>
                <a:gd name="connsiteY12" fmla="*/ 1151906 h 3954483"/>
                <a:gd name="connsiteX13" fmla="*/ 4144489 w 6187045"/>
                <a:gd name="connsiteY13" fmla="*/ 1448789 h 3954483"/>
                <a:gd name="connsiteX14" fmla="*/ 4275117 w 6187045"/>
                <a:gd name="connsiteY14" fmla="*/ 1520041 h 3954483"/>
                <a:gd name="connsiteX15" fmla="*/ 4381995 w 6187045"/>
                <a:gd name="connsiteY15" fmla="*/ 1401288 h 3954483"/>
                <a:gd name="connsiteX16" fmla="*/ 4251367 w 6187045"/>
                <a:gd name="connsiteY16" fmla="*/ 1116280 h 3954483"/>
                <a:gd name="connsiteX17" fmla="*/ 4405746 w 6187045"/>
                <a:gd name="connsiteY17" fmla="*/ 855023 h 3954483"/>
                <a:gd name="connsiteX18" fmla="*/ 4524499 w 6187045"/>
                <a:gd name="connsiteY18" fmla="*/ 985652 h 3954483"/>
                <a:gd name="connsiteX19" fmla="*/ 4524499 w 6187045"/>
                <a:gd name="connsiteY19" fmla="*/ 1163781 h 3954483"/>
                <a:gd name="connsiteX20" fmla="*/ 4643252 w 6187045"/>
                <a:gd name="connsiteY20" fmla="*/ 1056904 h 3954483"/>
                <a:gd name="connsiteX21" fmla="*/ 4678878 w 6187045"/>
                <a:gd name="connsiteY21" fmla="*/ 1294410 h 3954483"/>
                <a:gd name="connsiteX22" fmla="*/ 4714504 w 6187045"/>
                <a:gd name="connsiteY22" fmla="*/ 1448789 h 3954483"/>
                <a:gd name="connsiteX23" fmla="*/ 4928260 w 6187045"/>
                <a:gd name="connsiteY23" fmla="*/ 1413163 h 3954483"/>
                <a:gd name="connsiteX24" fmla="*/ 5106390 w 6187045"/>
                <a:gd name="connsiteY24" fmla="*/ 1140031 h 3954483"/>
                <a:gd name="connsiteX25" fmla="*/ 5284520 w 6187045"/>
                <a:gd name="connsiteY25" fmla="*/ 1092530 h 3954483"/>
                <a:gd name="connsiteX26" fmla="*/ 5415148 w 6187045"/>
                <a:gd name="connsiteY26" fmla="*/ 771896 h 3954483"/>
                <a:gd name="connsiteX27" fmla="*/ 5842660 w 6187045"/>
                <a:gd name="connsiteY27" fmla="*/ 581891 h 3954483"/>
                <a:gd name="connsiteX28" fmla="*/ 5866411 w 6187045"/>
                <a:gd name="connsiteY28" fmla="*/ 344384 h 3954483"/>
                <a:gd name="connsiteX29" fmla="*/ 6115793 w 6187045"/>
                <a:gd name="connsiteY29" fmla="*/ 225631 h 3954483"/>
                <a:gd name="connsiteX30" fmla="*/ 6139543 w 6187045"/>
                <a:gd name="connsiteY30" fmla="*/ 498763 h 3954483"/>
                <a:gd name="connsiteX31" fmla="*/ 6187045 w 6187045"/>
                <a:gd name="connsiteY31" fmla="*/ 581891 h 3954483"/>
                <a:gd name="connsiteX32" fmla="*/ 5973289 w 6187045"/>
                <a:gd name="connsiteY32" fmla="*/ 866898 h 3954483"/>
                <a:gd name="connsiteX33" fmla="*/ 5961413 w 6187045"/>
                <a:gd name="connsiteY33" fmla="*/ 1080654 h 3954483"/>
                <a:gd name="connsiteX34" fmla="*/ 5807034 w 6187045"/>
                <a:gd name="connsiteY34" fmla="*/ 1389413 h 3954483"/>
                <a:gd name="connsiteX35" fmla="*/ 5688281 w 6187045"/>
                <a:gd name="connsiteY35" fmla="*/ 1460665 h 3954483"/>
                <a:gd name="connsiteX36" fmla="*/ 5676406 w 6187045"/>
                <a:gd name="connsiteY36" fmla="*/ 1733797 h 3954483"/>
                <a:gd name="connsiteX37" fmla="*/ 5510151 w 6187045"/>
                <a:gd name="connsiteY37" fmla="*/ 1852550 h 3954483"/>
                <a:gd name="connsiteX38" fmla="*/ 5593278 w 6187045"/>
                <a:gd name="connsiteY38" fmla="*/ 2208810 h 3954483"/>
                <a:gd name="connsiteX39" fmla="*/ 5343896 w 6187045"/>
                <a:gd name="connsiteY39" fmla="*/ 2612571 h 3954483"/>
                <a:gd name="connsiteX40" fmla="*/ 5118265 w 6187045"/>
                <a:gd name="connsiteY40" fmla="*/ 2790701 h 3954483"/>
                <a:gd name="connsiteX41" fmla="*/ 5035138 w 6187045"/>
                <a:gd name="connsiteY41" fmla="*/ 3123210 h 3954483"/>
                <a:gd name="connsiteX42" fmla="*/ 5284520 w 6187045"/>
                <a:gd name="connsiteY42" fmla="*/ 3586348 h 3954483"/>
                <a:gd name="connsiteX43" fmla="*/ 5308271 w 6187045"/>
                <a:gd name="connsiteY43" fmla="*/ 3883231 h 3954483"/>
                <a:gd name="connsiteX44" fmla="*/ 5213268 w 6187045"/>
                <a:gd name="connsiteY44" fmla="*/ 3954483 h 3954483"/>
                <a:gd name="connsiteX45" fmla="*/ 4940135 w 6187045"/>
                <a:gd name="connsiteY45" fmla="*/ 3716976 h 3954483"/>
                <a:gd name="connsiteX46" fmla="*/ 4892634 w 6187045"/>
                <a:gd name="connsiteY46" fmla="*/ 3348841 h 3954483"/>
                <a:gd name="connsiteX47" fmla="*/ 4726380 w 6187045"/>
                <a:gd name="connsiteY47" fmla="*/ 3301340 h 3954483"/>
                <a:gd name="connsiteX48" fmla="*/ 4583876 w 6187045"/>
                <a:gd name="connsiteY48" fmla="*/ 3384467 h 3954483"/>
                <a:gd name="connsiteX49" fmla="*/ 4370120 w 6187045"/>
                <a:gd name="connsiteY49" fmla="*/ 3253839 h 3954483"/>
                <a:gd name="connsiteX50" fmla="*/ 4073237 w 6187045"/>
                <a:gd name="connsiteY50" fmla="*/ 3253839 h 3954483"/>
                <a:gd name="connsiteX51" fmla="*/ 4144489 w 6187045"/>
                <a:gd name="connsiteY51" fmla="*/ 3503220 h 3954483"/>
                <a:gd name="connsiteX52" fmla="*/ 3871356 w 6187045"/>
                <a:gd name="connsiteY52" fmla="*/ 3503220 h 3954483"/>
                <a:gd name="connsiteX53" fmla="*/ 3491346 w 6187045"/>
                <a:gd name="connsiteY53" fmla="*/ 3420093 h 3954483"/>
                <a:gd name="connsiteX54" fmla="*/ 3158837 w 6187045"/>
                <a:gd name="connsiteY54" fmla="*/ 3621974 h 3954483"/>
                <a:gd name="connsiteX55" fmla="*/ 3004458 w 6187045"/>
                <a:gd name="connsiteY55" fmla="*/ 3621974 h 3954483"/>
                <a:gd name="connsiteX56" fmla="*/ 2980707 w 6187045"/>
                <a:gd name="connsiteY56" fmla="*/ 3918857 h 3954483"/>
                <a:gd name="connsiteX57" fmla="*/ 2648198 w 6187045"/>
                <a:gd name="connsiteY57" fmla="*/ 3776353 h 3954483"/>
                <a:gd name="connsiteX58" fmla="*/ 2517569 w 6187045"/>
                <a:gd name="connsiteY58" fmla="*/ 3455719 h 3954483"/>
                <a:gd name="connsiteX59" fmla="*/ 2232561 w 6187045"/>
                <a:gd name="connsiteY59" fmla="*/ 3336966 h 3954483"/>
                <a:gd name="connsiteX60" fmla="*/ 2232561 w 6187045"/>
                <a:gd name="connsiteY60" fmla="*/ 3515096 h 3954483"/>
                <a:gd name="connsiteX61" fmla="*/ 1828800 w 6187045"/>
                <a:gd name="connsiteY61" fmla="*/ 3182587 h 3954483"/>
                <a:gd name="connsiteX62" fmla="*/ 1603169 w 6187045"/>
                <a:gd name="connsiteY62" fmla="*/ 2968831 h 3954483"/>
                <a:gd name="connsiteX63" fmla="*/ 1425039 w 6187045"/>
                <a:gd name="connsiteY63" fmla="*/ 3075709 h 3954483"/>
                <a:gd name="connsiteX64" fmla="*/ 760021 w 6187045"/>
                <a:gd name="connsiteY64" fmla="*/ 2719449 h 3954483"/>
                <a:gd name="connsiteX65" fmla="*/ 510639 w 6187045"/>
                <a:gd name="connsiteY65" fmla="*/ 2624446 h 3954483"/>
                <a:gd name="connsiteX66" fmla="*/ 106878 w 6187045"/>
                <a:gd name="connsiteY66" fmla="*/ 2244436 h 3954483"/>
                <a:gd name="connsiteX67" fmla="*/ 59377 w 6187045"/>
                <a:gd name="connsiteY67" fmla="*/ 1805049 h 3954483"/>
                <a:gd name="connsiteX68" fmla="*/ 0 w 6187045"/>
                <a:gd name="connsiteY68" fmla="*/ 1175657 h 3954483"/>
                <a:gd name="connsiteX69" fmla="*/ 154380 w 6187045"/>
                <a:gd name="connsiteY69" fmla="*/ 795646 h 3954483"/>
                <a:gd name="connsiteX70" fmla="*/ 380011 w 6187045"/>
                <a:gd name="connsiteY70" fmla="*/ 249381 h 3954483"/>
                <a:gd name="connsiteX71" fmla="*/ 427512 w 6187045"/>
                <a:gd name="connsiteY71" fmla="*/ 0 h 3954483"/>
                <a:gd name="connsiteX72" fmla="*/ 522515 w 6187045"/>
                <a:gd name="connsiteY72" fmla="*/ 190005 h 3954483"/>
                <a:gd name="connsiteX73" fmla="*/ 629393 w 6187045"/>
                <a:gd name="connsiteY73" fmla="*/ 0 h 3954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6187045" h="3954483">
                  <a:moveTo>
                    <a:pt x="629393" y="0"/>
                  </a:moveTo>
                  <a:lnTo>
                    <a:pt x="1911928" y="332509"/>
                  </a:lnTo>
                  <a:lnTo>
                    <a:pt x="3336967" y="368135"/>
                  </a:lnTo>
                  <a:lnTo>
                    <a:pt x="3764478" y="475013"/>
                  </a:lnTo>
                  <a:lnTo>
                    <a:pt x="3633850" y="676893"/>
                  </a:lnTo>
                  <a:lnTo>
                    <a:pt x="3835730" y="736270"/>
                  </a:lnTo>
                  <a:lnTo>
                    <a:pt x="3895107" y="629392"/>
                  </a:lnTo>
                  <a:lnTo>
                    <a:pt x="4108863" y="771896"/>
                  </a:lnTo>
                  <a:lnTo>
                    <a:pt x="4310743" y="688768"/>
                  </a:lnTo>
                  <a:lnTo>
                    <a:pt x="4381995" y="807522"/>
                  </a:lnTo>
                  <a:lnTo>
                    <a:pt x="4085112" y="866898"/>
                  </a:lnTo>
                  <a:lnTo>
                    <a:pt x="4025735" y="1092530"/>
                  </a:lnTo>
                  <a:cubicBezTo>
                    <a:pt x="4148164" y="1141501"/>
                    <a:pt x="4144489" y="1097397"/>
                    <a:pt x="4144489" y="1151906"/>
                  </a:cubicBezTo>
                  <a:lnTo>
                    <a:pt x="4144489" y="1448789"/>
                  </a:lnTo>
                  <a:lnTo>
                    <a:pt x="4275117" y="1520041"/>
                  </a:lnTo>
                  <a:lnTo>
                    <a:pt x="4381995" y="1401288"/>
                  </a:lnTo>
                  <a:lnTo>
                    <a:pt x="4251367" y="1116280"/>
                  </a:lnTo>
                  <a:lnTo>
                    <a:pt x="4405746" y="855023"/>
                  </a:lnTo>
                  <a:lnTo>
                    <a:pt x="4524499" y="985652"/>
                  </a:lnTo>
                  <a:lnTo>
                    <a:pt x="4524499" y="1163781"/>
                  </a:lnTo>
                  <a:lnTo>
                    <a:pt x="4643252" y="1056904"/>
                  </a:lnTo>
                  <a:lnTo>
                    <a:pt x="4678878" y="1294410"/>
                  </a:lnTo>
                  <a:lnTo>
                    <a:pt x="4714504" y="1448789"/>
                  </a:lnTo>
                  <a:lnTo>
                    <a:pt x="4928260" y="1413163"/>
                  </a:lnTo>
                  <a:cubicBezTo>
                    <a:pt x="5096573" y="1136650"/>
                    <a:pt x="4987931" y="1140031"/>
                    <a:pt x="5106390" y="1140031"/>
                  </a:cubicBezTo>
                  <a:lnTo>
                    <a:pt x="5284520" y="1092530"/>
                  </a:lnTo>
                  <a:lnTo>
                    <a:pt x="5415148" y="771896"/>
                  </a:lnTo>
                  <a:cubicBezTo>
                    <a:pt x="5846314" y="592244"/>
                    <a:pt x="5842660" y="748145"/>
                    <a:pt x="5842660" y="581891"/>
                  </a:cubicBezTo>
                  <a:lnTo>
                    <a:pt x="5866411" y="344384"/>
                  </a:lnTo>
                  <a:lnTo>
                    <a:pt x="6115793" y="225631"/>
                  </a:lnTo>
                  <a:lnTo>
                    <a:pt x="6139543" y="498763"/>
                  </a:lnTo>
                  <a:lnTo>
                    <a:pt x="6187045" y="581891"/>
                  </a:lnTo>
                  <a:lnTo>
                    <a:pt x="5973289" y="866898"/>
                  </a:lnTo>
                  <a:lnTo>
                    <a:pt x="5961413" y="1080654"/>
                  </a:lnTo>
                  <a:lnTo>
                    <a:pt x="5807034" y="1389413"/>
                  </a:lnTo>
                  <a:lnTo>
                    <a:pt x="5688281" y="1460665"/>
                  </a:lnTo>
                  <a:cubicBezTo>
                    <a:pt x="5684143" y="1551701"/>
                    <a:pt x="5676406" y="1642667"/>
                    <a:pt x="5676406" y="1733797"/>
                  </a:cubicBezTo>
                  <a:lnTo>
                    <a:pt x="5510151" y="1852550"/>
                  </a:lnTo>
                  <a:lnTo>
                    <a:pt x="5593278" y="2208810"/>
                  </a:lnTo>
                  <a:lnTo>
                    <a:pt x="5343896" y="2612571"/>
                  </a:lnTo>
                  <a:lnTo>
                    <a:pt x="5118265" y="2790701"/>
                  </a:lnTo>
                  <a:lnTo>
                    <a:pt x="5035138" y="3123210"/>
                  </a:lnTo>
                  <a:lnTo>
                    <a:pt x="5284520" y="3586348"/>
                  </a:lnTo>
                  <a:lnTo>
                    <a:pt x="5308271" y="3883231"/>
                  </a:lnTo>
                  <a:lnTo>
                    <a:pt x="5213268" y="3954483"/>
                  </a:lnTo>
                  <a:lnTo>
                    <a:pt x="4940135" y="3716976"/>
                  </a:lnTo>
                  <a:cubicBezTo>
                    <a:pt x="4904128" y="3344901"/>
                    <a:pt x="5027794" y="3348841"/>
                    <a:pt x="4892634" y="3348841"/>
                  </a:cubicBezTo>
                  <a:lnTo>
                    <a:pt x="4726380" y="3301340"/>
                  </a:lnTo>
                  <a:lnTo>
                    <a:pt x="4583876" y="3384467"/>
                  </a:lnTo>
                  <a:lnTo>
                    <a:pt x="4370120" y="3253839"/>
                  </a:lnTo>
                  <a:lnTo>
                    <a:pt x="4073237" y="3253839"/>
                  </a:lnTo>
                  <a:lnTo>
                    <a:pt x="4144489" y="3503220"/>
                  </a:lnTo>
                  <a:cubicBezTo>
                    <a:pt x="3886265" y="3515517"/>
                    <a:pt x="3969542" y="3552315"/>
                    <a:pt x="3871356" y="3503220"/>
                  </a:cubicBezTo>
                  <a:lnTo>
                    <a:pt x="3491346" y="3420093"/>
                  </a:lnTo>
                  <a:lnTo>
                    <a:pt x="3158837" y="3621974"/>
                  </a:lnTo>
                  <a:lnTo>
                    <a:pt x="3004458" y="3621974"/>
                  </a:lnTo>
                  <a:lnTo>
                    <a:pt x="2980707" y="3918857"/>
                  </a:lnTo>
                  <a:lnTo>
                    <a:pt x="2648198" y="3776353"/>
                  </a:lnTo>
                  <a:lnTo>
                    <a:pt x="2517569" y="3455719"/>
                  </a:lnTo>
                  <a:lnTo>
                    <a:pt x="2232561" y="3336966"/>
                  </a:lnTo>
                  <a:lnTo>
                    <a:pt x="2232561" y="3515096"/>
                  </a:lnTo>
                  <a:lnTo>
                    <a:pt x="1828800" y="3182587"/>
                  </a:lnTo>
                  <a:cubicBezTo>
                    <a:pt x="1612246" y="2966032"/>
                    <a:pt x="1715810" y="2968831"/>
                    <a:pt x="1603169" y="2968831"/>
                  </a:cubicBezTo>
                  <a:cubicBezTo>
                    <a:pt x="1433585" y="3077850"/>
                    <a:pt x="1502796" y="3075709"/>
                    <a:pt x="1425039" y="3075709"/>
                  </a:cubicBezTo>
                  <a:lnTo>
                    <a:pt x="760021" y="2719449"/>
                  </a:lnTo>
                  <a:lnTo>
                    <a:pt x="510639" y="2624446"/>
                  </a:lnTo>
                  <a:lnTo>
                    <a:pt x="106878" y="2244436"/>
                  </a:lnTo>
                  <a:lnTo>
                    <a:pt x="59377" y="1805049"/>
                  </a:lnTo>
                  <a:lnTo>
                    <a:pt x="0" y="1175657"/>
                  </a:lnTo>
                  <a:cubicBezTo>
                    <a:pt x="143894" y="791939"/>
                    <a:pt x="7220" y="795646"/>
                    <a:pt x="154380" y="795646"/>
                  </a:cubicBezTo>
                  <a:lnTo>
                    <a:pt x="380011" y="249381"/>
                  </a:lnTo>
                  <a:lnTo>
                    <a:pt x="427512" y="0"/>
                  </a:lnTo>
                  <a:lnTo>
                    <a:pt x="522515" y="190005"/>
                  </a:lnTo>
                  <a:cubicBezTo>
                    <a:pt x="619380" y="8382"/>
                    <a:pt x="617517" y="79168"/>
                    <a:pt x="629393" y="0"/>
                  </a:cubicBez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sz="1800"/>
            </a:p>
          </p:txBody>
        </p:sp>
        <p:sp>
          <p:nvSpPr>
            <p:cNvPr id="15" name="Freeform 14"/>
            <p:cNvSpPr/>
            <p:nvPr/>
          </p:nvSpPr>
          <p:spPr>
            <a:xfrm>
              <a:off x="5314950" y="2222500"/>
              <a:ext cx="2790825" cy="2881313"/>
            </a:xfrm>
            <a:custGeom>
              <a:avLst/>
              <a:gdLst>
                <a:gd name="connsiteX0" fmla="*/ 2707574 w 4797631"/>
                <a:gd name="connsiteY0" fmla="*/ 0 h 4952010"/>
                <a:gd name="connsiteX1" fmla="*/ 2921330 w 4797631"/>
                <a:gd name="connsiteY1" fmla="*/ 344384 h 4952010"/>
                <a:gd name="connsiteX2" fmla="*/ 3206338 w 4797631"/>
                <a:gd name="connsiteY2" fmla="*/ 368135 h 4952010"/>
                <a:gd name="connsiteX3" fmla="*/ 3301340 w 4797631"/>
                <a:gd name="connsiteY3" fmla="*/ 665018 h 4952010"/>
                <a:gd name="connsiteX4" fmla="*/ 3633849 w 4797631"/>
                <a:gd name="connsiteY4" fmla="*/ 724395 h 4952010"/>
                <a:gd name="connsiteX5" fmla="*/ 3788229 w 4797631"/>
                <a:gd name="connsiteY5" fmla="*/ 926275 h 4952010"/>
                <a:gd name="connsiteX6" fmla="*/ 4001984 w 4797631"/>
                <a:gd name="connsiteY6" fmla="*/ 926275 h 4952010"/>
                <a:gd name="connsiteX7" fmla="*/ 4346369 w 4797631"/>
                <a:gd name="connsiteY7" fmla="*/ 1116280 h 4952010"/>
                <a:gd name="connsiteX8" fmla="*/ 4797631 w 4797631"/>
                <a:gd name="connsiteY8" fmla="*/ 1080654 h 4952010"/>
                <a:gd name="connsiteX9" fmla="*/ 4643252 w 4797631"/>
                <a:gd name="connsiteY9" fmla="*/ 1603169 h 4952010"/>
                <a:gd name="connsiteX10" fmla="*/ 4595751 w 4797631"/>
                <a:gd name="connsiteY10" fmla="*/ 1971304 h 4952010"/>
                <a:gd name="connsiteX11" fmla="*/ 4239491 w 4797631"/>
                <a:gd name="connsiteY11" fmla="*/ 2220686 h 4952010"/>
                <a:gd name="connsiteX12" fmla="*/ 4025735 w 4797631"/>
                <a:gd name="connsiteY12" fmla="*/ 2481943 h 4952010"/>
                <a:gd name="connsiteX13" fmla="*/ 4108862 w 4797631"/>
                <a:gd name="connsiteY13" fmla="*/ 2766950 h 4952010"/>
                <a:gd name="connsiteX14" fmla="*/ 4286992 w 4797631"/>
                <a:gd name="connsiteY14" fmla="*/ 2766950 h 4952010"/>
                <a:gd name="connsiteX15" fmla="*/ 4417621 w 4797631"/>
                <a:gd name="connsiteY15" fmla="*/ 2933205 h 4952010"/>
                <a:gd name="connsiteX16" fmla="*/ 4465122 w 4797631"/>
                <a:gd name="connsiteY16" fmla="*/ 3218213 h 4952010"/>
                <a:gd name="connsiteX17" fmla="*/ 4310743 w 4797631"/>
                <a:gd name="connsiteY17" fmla="*/ 3384467 h 4952010"/>
                <a:gd name="connsiteX18" fmla="*/ 4441371 w 4797631"/>
                <a:gd name="connsiteY18" fmla="*/ 3918857 h 4952010"/>
                <a:gd name="connsiteX19" fmla="*/ 4690753 w 4797631"/>
                <a:gd name="connsiteY19" fmla="*/ 3954483 h 4952010"/>
                <a:gd name="connsiteX20" fmla="*/ 4631377 w 4797631"/>
                <a:gd name="connsiteY20" fmla="*/ 4227615 h 4952010"/>
                <a:gd name="connsiteX21" fmla="*/ 4405746 w 4797631"/>
                <a:gd name="connsiteY21" fmla="*/ 4239491 h 4952010"/>
                <a:gd name="connsiteX22" fmla="*/ 4322618 w 4797631"/>
                <a:gd name="connsiteY22" fmla="*/ 4631376 h 4952010"/>
                <a:gd name="connsiteX23" fmla="*/ 3823855 w 4797631"/>
                <a:gd name="connsiteY23" fmla="*/ 4548249 h 4952010"/>
                <a:gd name="connsiteX24" fmla="*/ 3669475 w 4797631"/>
                <a:gd name="connsiteY24" fmla="*/ 4381995 h 4952010"/>
                <a:gd name="connsiteX25" fmla="*/ 3526971 w 4797631"/>
                <a:gd name="connsiteY25" fmla="*/ 4310743 h 4952010"/>
                <a:gd name="connsiteX26" fmla="*/ 2933205 w 4797631"/>
                <a:gd name="connsiteY26" fmla="*/ 4500748 h 4952010"/>
                <a:gd name="connsiteX27" fmla="*/ 2850078 w 4797631"/>
                <a:gd name="connsiteY27" fmla="*/ 4868883 h 4952010"/>
                <a:gd name="connsiteX28" fmla="*/ 2576946 w 4797631"/>
                <a:gd name="connsiteY28" fmla="*/ 4952010 h 4952010"/>
                <a:gd name="connsiteX29" fmla="*/ 2018805 w 4797631"/>
                <a:gd name="connsiteY29" fmla="*/ 4726379 h 4952010"/>
                <a:gd name="connsiteX30" fmla="*/ 1769423 w 4797631"/>
                <a:gd name="connsiteY30" fmla="*/ 4857008 h 4952010"/>
                <a:gd name="connsiteX31" fmla="*/ 1128156 w 4797631"/>
                <a:gd name="connsiteY31" fmla="*/ 4560125 h 4952010"/>
                <a:gd name="connsiteX32" fmla="*/ 926275 w 4797631"/>
                <a:gd name="connsiteY32" fmla="*/ 4239491 h 4952010"/>
                <a:gd name="connsiteX33" fmla="*/ 1163782 w 4797631"/>
                <a:gd name="connsiteY33" fmla="*/ 3906982 h 4952010"/>
                <a:gd name="connsiteX34" fmla="*/ 1211283 w 4797631"/>
                <a:gd name="connsiteY34" fmla="*/ 3693226 h 4952010"/>
                <a:gd name="connsiteX35" fmla="*/ 1128156 w 4797631"/>
                <a:gd name="connsiteY35" fmla="*/ 3503221 h 4952010"/>
                <a:gd name="connsiteX36" fmla="*/ 1199408 w 4797631"/>
                <a:gd name="connsiteY36" fmla="*/ 3253839 h 4952010"/>
                <a:gd name="connsiteX37" fmla="*/ 1413164 w 4797631"/>
                <a:gd name="connsiteY37" fmla="*/ 3443844 h 4952010"/>
                <a:gd name="connsiteX38" fmla="*/ 1472540 w 4797631"/>
                <a:gd name="connsiteY38" fmla="*/ 3301340 h 4952010"/>
                <a:gd name="connsiteX39" fmla="*/ 1199408 w 4797631"/>
                <a:gd name="connsiteY39" fmla="*/ 2861953 h 4952010"/>
                <a:gd name="connsiteX40" fmla="*/ 902525 w 4797631"/>
                <a:gd name="connsiteY40" fmla="*/ 2446317 h 4952010"/>
                <a:gd name="connsiteX41" fmla="*/ 1033153 w 4797631"/>
                <a:gd name="connsiteY41" fmla="*/ 2125683 h 4952010"/>
                <a:gd name="connsiteX42" fmla="*/ 546265 w 4797631"/>
                <a:gd name="connsiteY42" fmla="*/ 1900052 h 4952010"/>
                <a:gd name="connsiteX43" fmla="*/ 95003 w 4797631"/>
                <a:gd name="connsiteY43" fmla="*/ 1840675 h 4952010"/>
                <a:gd name="connsiteX44" fmla="*/ 47501 w 4797631"/>
                <a:gd name="connsiteY44" fmla="*/ 1579418 h 4952010"/>
                <a:gd name="connsiteX45" fmla="*/ 0 w 4797631"/>
                <a:gd name="connsiteY45" fmla="*/ 1330036 h 4952010"/>
                <a:gd name="connsiteX46" fmla="*/ 581891 w 4797631"/>
                <a:gd name="connsiteY46" fmla="*/ 1270660 h 4952010"/>
                <a:gd name="connsiteX47" fmla="*/ 1140031 w 4797631"/>
                <a:gd name="connsiteY47" fmla="*/ 1436914 h 4952010"/>
                <a:gd name="connsiteX48" fmla="*/ 1140031 w 4797631"/>
                <a:gd name="connsiteY48" fmla="*/ 1009402 h 4952010"/>
                <a:gd name="connsiteX49" fmla="*/ 1009403 w 4797631"/>
                <a:gd name="connsiteY49" fmla="*/ 783771 h 4952010"/>
                <a:gd name="connsiteX50" fmla="*/ 1282535 w 4797631"/>
                <a:gd name="connsiteY50" fmla="*/ 724395 h 4952010"/>
                <a:gd name="connsiteX51" fmla="*/ 1460665 w 4797631"/>
                <a:gd name="connsiteY51" fmla="*/ 961901 h 4952010"/>
                <a:gd name="connsiteX52" fmla="*/ 1686296 w 4797631"/>
                <a:gd name="connsiteY52" fmla="*/ 997527 h 4952010"/>
                <a:gd name="connsiteX53" fmla="*/ 1864426 w 4797631"/>
                <a:gd name="connsiteY53" fmla="*/ 760021 h 4952010"/>
                <a:gd name="connsiteX54" fmla="*/ 2303813 w 4797631"/>
                <a:gd name="connsiteY54" fmla="*/ 546265 h 4952010"/>
                <a:gd name="connsiteX55" fmla="*/ 2339439 w 4797631"/>
                <a:gd name="connsiteY55" fmla="*/ 308758 h 4952010"/>
                <a:gd name="connsiteX56" fmla="*/ 2280062 w 4797631"/>
                <a:gd name="connsiteY56" fmla="*/ 106878 h 4952010"/>
                <a:gd name="connsiteX57" fmla="*/ 2707574 w 4797631"/>
                <a:gd name="connsiteY57" fmla="*/ 0 h 4952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4797631" h="4952010">
                  <a:moveTo>
                    <a:pt x="2707574" y="0"/>
                  </a:moveTo>
                  <a:lnTo>
                    <a:pt x="2921330" y="344384"/>
                  </a:lnTo>
                  <a:lnTo>
                    <a:pt x="3206338" y="368135"/>
                  </a:lnTo>
                  <a:lnTo>
                    <a:pt x="3301340" y="665018"/>
                  </a:lnTo>
                  <a:lnTo>
                    <a:pt x="3633849" y="724395"/>
                  </a:lnTo>
                  <a:lnTo>
                    <a:pt x="3788229" y="926275"/>
                  </a:lnTo>
                  <a:lnTo>
                    <a:pt x="4001984" y="926275"/>
                  </a:lnTo>
                  <a:lnTo>
                    <a:pt x="4346369" y="1116280"/>
                  </a:lnTo>
                  <a:lnTo>
                    <a:pt x="4797631" y="1080654"/>
                  </a:lnTo>
                  <a:lnTo>
                    <a:pt x="4643252" y="1603169"/>
                  </a:lnTo>
                  <a:cubicBezTo>
                    <a:pt x="4607245" y="1975244"/>
                    <a:pt x="4730911" y="1971304"/>
                    <a:pt x="4595751" y="1971304"/>
                  </a:cubicBezTo>
                  <a:lnTo>
                    <a:pt x="4239491" y="2220686"/>
                  </a:lnTo>
                  <a:lnTo>
                    <a:pt x="4025735" y="2481943"/>
                  </a:lnTo>
                  <a:lnTo>
                    <a:pt x="4108862" y="2766950"/>
                  </a:lnTo>
                  <a:lnTo>
                    <a:pt x="4286992" y="2766950"/>
                  </a:lnTo>
                  <a:lnTo>
                    <a:pt x="4417621" y="2933205"/>
                  </a:lnTo>
                  <a:cubicBezTo>
                    <a:pt x="4453738" y="3222141"/>
                    <a:pt x="4357505" y="3218213"/>
                    <a:pt x="4465122" y="3218213"/>
                  </a:cubicBezTo>
                  <a:lnTo>
                    <a:pt x="4310743" y="3384467"/>
                  </a:lnTo>
                  <a:lnTo>
                    <a:pt x="4441371" y="3918857"/>
                  </a:lnTo>
                  <a:lnTo>
                    <a:pt x="4690753" y="3954483"/>
                  </a:lnTo>
                  <a:lnTo>
                    <a:pt x="4631377" y="4227615"/>
                  </a:lnTo>
                  <a:lnTo>
                    <a:pt x="4405746" y="4239491"/>
                  </a:lnTo>
                  <a:lnTo>
                    <a:pt x="4322618" y="4631376"/>
                  </a:lnTo>
                  <a:cubicBezTo>
                    <a:pt x="4156474" y="4603010"/>
                    <a:pt x="3992403" y="4548249"/>
                    <a:pt x="3823855" y="4548249"/>
                  </a:cubicBezTo>
                  <a:lnTo>
                    <a:pt x="3669475" y="4381995"/>
                  </a:lnTo>
                  <a:lnTo>
                    <a:pt x="3526971" y="4310743"/>
                  </a:lnTo>
                  <a:lnTo>
                    <a:pt x="2933205" y="4500748"/>
                  </a:lnTo>
                  <a:lnTo>
                    <a:pt x="2850078" y="4868883"/>
                  </a:lnTo>
                  <a:lnTo>
                    <a:pt x="2576946" y="4952010"/>
                  </a:lnTo>
                  <a:cubicBezTo>
                    <a:pt x="2015163" y="4712954"/>
                    <a:pt x="2018805" y="4512313"/>
                    <a:pt x="2018805" y="4726379"/>
                  </a:cubicBezTo>
                  <a:lnTo>
                    <a:pt x="1769423" y="4857008"/>
                  </a:lnTo>
                  <a:lnTo>
                    <a:pt x="1128156" y="4560125"/>
                  </a:lnTo>
                  <a:lnTo>
                    <a:pt x="926275" y="4239491"/>
                  </a:lnTo>
                  <a:lnTo>
                    <a:pt x="1163782" y="3906982"/>
                  </a:lnTo>
                  <a:lnTo>
                    <a:pt x="1211283" y="3693226"/>
                  </a:lnTo>
                  <a:lnTo>
                    <a:pt x="1128156" y="3503221"/>
                  </a:lnTo>
                  <a:lnTo>
                    <a:pt x="1199408" y="3253839"/>
                  </a:lnTo>
                  <a:lnTo>
                    <a:pt x="1413164" y="3443844"/>
                  </a:lnTo>
                  <a:lnTo>
                    <a:pt x="1472540" y="3301340"/>
                  </a:lnTo>
                  <a:lnTo>
                    <a:pt x="1199408" y="2861953"/>
                  </a:lnTo>
                  <a:lnTo>
                    <a:pt x="902525" y="2446317"/>
                  </a:lnTo>
                  <a:lnTo>
                    <a:pt x="1033153" y="2125683"/>
                  </a:lnTo>
                  <a:lnTo>
                    <a:pt x="546265" y="1900052"/>
                  </a:lnTo>
                  <a:lnTo>
                    <a:pt x="95003" y="1840675"/>
                  </a:lnTo>
                  <a:lnTo>
                    <a:pt x="47501" y="1579418"/>
                  </a:lnTo>
                  <a:lnTo>
                    <a:pt x="0" y="1330036"/>
                  </a:lnTo>
                  <a:lnTo>
                    <a:pt x="581891" y="1270660"/>
                  </a:lnTo>
                  <a:lnTo>
                    <a:pt x="1140031" y="1436914"/>
                  </a:lnTo>
                  <a:lnTo>
                    <a:pt x="1140031" y="1009402"/>
                  </a:lnTo>
                  <a:lnTo>
                    <a:pt x="1009403" y="783771"/>
                  </a:lnTo>
                  <a:lnTo>
                    <a:pt x="1282535" y="724395"/>
                  </a:lnTo>
                  <a:lnTo>
                    <a:pt x="1460665" y="961901"/>
                  </a:lnTo>
                  <a:lnTo>
                    <a:pt x="1686296" y="997527"/>
                  </a:lnTo>
                  <a:lnTo>
                    <a:pt x="1864426" y="760021"/>
                  </a:lnTo>
                  <a:lnTo>
                    <a:pt x="2303813" y="546265"/>
                  </a:lnTo>
                  <a:lnTo>
                    <a:pt x="2339439" y="308758"/>
                  </a:lnTo>
                  <a:lnTo>
                    <a:pt x="2280062" y="106878"/>
                  </a:lnTo>
                  <a:lnTo>
                    <a:pt x="2707574" y="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sz="1800"/>
            </a:p>
          </p:txBody>
        </p:sp>
        <p:sp>
          <p:nvSpPr>
            <p:cNvPr id="25" name="Curved Up Arrow 24"/>
            <p:cNvSpPr/>
            <p:nvPr/>
          </p:nvSpPr>
          <p:spPr>
            <a:xfrm flipV="1">
              <a:off x="2133600" y="1752600"/>
              <a:ext cx="5029200" cy="1295400"/>
            </a:xfrm>
            <a:prstGeom prst="curvedUpArrow">
              <a:avLst/>
            </a:prstGeom>
            <a:gradFill>
              <a:gsLst>
                <a:gs pos="0">
                  <a:schemeClr val="tx2">
                    <a:lumMod val="90000"/>
                  </a:schemeClr>
                </a:gs>
                <a:gs pos="50000">
                  <a:schemeClr val="accent1">
                    <a:tint val="44500"/>
                    <a:satMod val="160000"/>
                  </a:schemeClr>
                </a:gs>
                <a:gs pos="100000">
                  <a:schemeClr val="accent2">
                    <a:lumMod val="5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sz="1800">
                <a:solidFill>
                  <a:schemeClr val="tx1"/>
                </a:solidFill>
              </a:endParaRPr>
            </a:p>
          </p:txBody>
        </p:sp>
        <p:sp>
          <p:nvSpPr>
            <p:cNvPr id="11274" name="Text Box 14"/>
            <p:cNvSpPr txBox="1">
              <a:spLocks noChangeArrowheads="1"/>
            </p:cNvSpPr>
            <p:nvPr/>
          </p:nvSpPr>
          <p:spPr bwMode="auto">
            <a:xfrm>
              <a:off x="3695700" y="5405438"/>
              <a:ext cx="2323037" cy="541955"/>
            </a:xfrm>
            <a:prstGeom prst="rect">
              <a:avLst/>
            </a:prstGeom>
            <a:noFill/>
            <a:ln w="9525">
              <a:noFill/>
              <a:miter lim="800000"/>
              <a:headEnd/>
              <a:tailEnd/>
            </a:ln>
          </p:spPr>
          <p:txBody>
            <a:bodyPr wrap="square">
              <a:spAutoFit/>
            </a:bodyPr>
            <a:lstStyle/>
            <a:p>
              <a:pPr>
                <a:spcBef>
                  <a:spcPct val="50000"/>
                </a:spcBef>
                <a:defRPr/>
              </a:pPr>
              <a:r>
                <a:rPr lang="en-US" b="1" dirty="0">
                  <a:solidFill>
                    <a:schemeClr val="accent5">
                      <a:lumMod val="50000"/>
                    </a:schemeClr>
                  </a:solidFill>
                  <a:latin typeface="Arial" charset="0"/>
                </a:rPr>
                <a:t>U.S. Imports</a:t>
              </a:r>
            </a:p>
          </p:txBody>
        </p:sp>
        <p:sp>
          <p:nvSpPr>
            <p:cNvPr id="11273" name="Text Box 13"/>
            <p:cNvSpPr txBox="1">
              <a:spLocks noChangeArrowheads="1"/>
            </p:cNvSpPr>
            <p:nvPr/>
          </p:nvSpPr>
          <p:spPr bwMode="auto">
            <a:xfrm>
              <a:off x="3505200" y="1976438"/>
              <a:ext cx="2362200" cy="461962"/>
            </a:xfrm>
            <a:prstGeom prst="rect">
              <a:avLst/>
            </a:prstGeom>
            <a:noFill/>
            <a:ln w="9525">
              <a:noFill/>
              <a:miter lim="800000"/>
              <a:headEnd/>
              <a:tailEnd/>
            </a:ln>
          </p:spPr>
          <p:txBody>
            <a:bodyPr>
              <a:spAutoFit/>
            </a:bodyPr>
            <a:lstStyle/>
            <a:p>
              <a:pPr>
                <a:spcBef>
                  <a:spcPct val="50000"/>
                </a:spcBef>
                <a:defRPr/>
              </a:pPr>
              <a:r>
                <a:rPr lang="en-US" b="1" dirty="0">
                  <a:solidFill>
                    <a:schemeClr val="accent5">
                      <a:lumMod val="50000"/>
                    </a:schemeClr>
                  </a:solidFill>
                  <a:latin typeface="Arial" charset="0"/>
                </a:rPr>
                <a:t>U.S. Exports</a:t>
              </a:r>
            </a:p>
          </p:txBody>
        </p:sp>
        <p:sp>
          <p:nvSpPr>
            <p:cNvPr id="29" name="Text Box 8"/>
            <p:cNvSpPr txBox="1">
              <a:spLocks noChangeArrowheads="1"/>
            </p:cNvSpPr>
            <p:nvPr/>
          </p:nvSpPr>
          <p:spPr bwMode="auto">
            <a:xfrm>
              <a:off x="1272168" y="3356768"/>
              <a:ext cx="2133600" cy="747371"/>
            </a:xfrm>
            <a:prstGeom prst="rect">
              <a:avLst/>
            </a:prstGeom>
            <a:noFill/>
            <a:ln w="9525">
              <a:noFill/>
              <a:miter lim="800000"/>
              <a:headEnd/>
              <a:tailEnd/>
            </a:ln>
            <a:effectLst/>
          </p:spPr>
          <p:txBody>
            <a:bodyPr>
              <a:spAutoFit/>
            </a:bodyPr>
            <a:lstStyle/>
            <a:p>
              <a:pPr>
                <a:lnSpc>
                  <a:spcPct val="70000"/>
                </a:lnSpc>
                <a:spcBef>
                  <a:spcPct val="50000"/>
                </a:spcBef>
                <a:defRPr/>
              </a:pPr>
              <a:r>
                <a:rPr lang="en-US" sz="2500" b="1" dirty="0">
                  <a:effectLst>
                    <a:outerShdw blurRad="38100" dist="38100" dir="2700000" algn="tl">
                      <a:srgbClr val="000000">
                        <a:alpha val="43137"/>
                      </a:srgbClr>
                    </a:outerShdw>
                  </a:effectLst>
                  <a:latin typeface="Arial" pitchFamily="34" charset="0"/>
                </a:rPr>
                <a:t>Excess Corn</a:t>
              </a:r>
            </a:p>
          </p:txBody>
        </p:sp>
        <p:sp>
          <p:nvSpPr>
            <p:cNvPr id="23" name="Curved Up Arrow 22"/>
            <p:cNvSpPr/>
            <p:nvPr/>
          </p:nvSpPr>
          <p:spPr>
            <a:xfrm flipH="1">
              <a:off x="2438400" y="4114800"/>
              <a:ext cx="4419600" cy="1295400"/>
            </a:xfrm>
            <a:prstGeom prst="curvedUpArrow">
              <a:avLst/>
            </a:prstGeom>
            <a:gradFill>
              <a:gsLst>
                <a:gs pos="0">
                  <a:schemeClr val="tx2">
                    <a:lumMod val="90000"/>
                  </a:schemeClr>
                </a:gs>
                <a:gs pos="50000">
                  <a:schemeClr val="accent1">
                    <a:tint val="44500"/>
                    <a:satMod val="160000"/>
                  </a:schemeClr>
                </a:gs>
                <a:gs pos="100000">
                  <a:schemeClr val="accent2">
                    <a:lumMod val="5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sz="1800">
                <a:solidFill>
                  <a:schemeClr val="tx1"/>
                </a:solidFill>
              </a:endParaRPr>
            </a:p>
          </p:txBody>
        </p:sp>
        <p:sp>
          <p:nvSpPr>
            <p:cNvPr id="179208" name="Text Box 8"/>
            <p:cNvSpPr txBox="1">
              <a:spLocks noChangeArrowheads="1"/>
            </p:cNvSpPr>
            <p:nvPr/>
          </p:nvSpPr>
          <p:spPr bwMode="auto">
            <a:xfrm>
              <a:off x="6248400" y="3336925"/>
              <a:ext cx="1447800" cy="747371"/>
            </a:xfrm>
            <a:prstGeom prst="rect">
              <a:avLst/>
            </a:prstGeom>
            <a:solidFill>
              <a:schemeClr val="accent1"/>
            </a:solidFill>
            <a:ln w="9525">
              <a:noFill/>
              <a:miter lim="800000"/>
              <a:headEnd/>
              <a:tailEnd/>
            </a:ln>
            <a:effectLst/>
          </p:spPr>
          <p:txBody>
            <a:bodyPr>
              <a:spAutoFit/>
            </a:bodyPr>
            <a:lstStyle/>
            <a:p>
              <a:pPr>
                <a:lnSpc>
                  <a:spcPct val="70000"/>
                </a:lnSpc>
                <a:spcBef>
                  <a:spcPct val="50000"/>
                </a:spcBef>
                <a:defRPr/>
              </a:pPr>
              <a:r>
                <a:rPr lang="en-US" sz="2500" b="1" dirty="0">
                  <a:effectLst>
                    <a:outerShdw blurRad="38100" dist="38100" dir="2700000" algn="tl">
                      <a:srgbClr val="000000">
                        <a:alpha val="43137"/>
                      </a:srgbClr>
                    </a:outerShdw>
                  </a:effectLst>
                  <a:latin typeface="Arial" pitchFamily="34" charset="0"/>
                </a:rPr>
                <a:t>Excess Wine</a:t>
              </a:r>
            </a:p>
          </p:txBody>
        </p:sp>
      </p:grpSp>
      <p:sp>
        <p:nvSpPr>
          <p:cNvPr id="2" name="Slide Number Placeholder 1"/>
          <p:cNvSpPr>
            <a:spLocks noGrp="1"/>
          </p:cNvSpPr>
          <p:nvPr>
            <p:ph type="sldNum" sz="quarter" idx="4"/>
          </p:nvPr>
        </p:nvSpPr>
        <p:spPr/>
        <p:txBody>
          <a:bodyPr/>
          <a:lstStyle/>
          <a:p>
            <a:r>
              <a:rPr lang="en-US" dirty="0">
                <a:solidFill>
                  <a:srgbClr val="2360AB">
                    <a:alpha val="62000"/>
                  </a:srgbClr>
                </a:solidFill>
              </a:rPr>
              <a:t>3 • </a:t>
            </a:r>
            <a:fld id="{EDFB93E4-638C-3348-855D-DC1780F5DC2C}" type="slidenum">
              <a:rPr lang="en-US" smtClean="0"/>
              <a:pPr/>
              <a:t>18</a:t>
            </a:fld>
            <a:endParaRPr lang="en-US" dirty="0"/>
          </a:p>
        </p:txBody>
      </p:sp>
      <p:grpSp>
        <p:nvGrpSpPr>
          <p:cNvPr id="14" name="Group 13"/>
          <p:cNvGrpSpPr/>
          <p:nvPr/>
        </p:nvGrpSpPr>
        <p:grpSpPr>
          <a:xfrm>
            <a:off x="7848600" y="228600"/>
            <a:ext cx="1295400" cy="609600"/>
            <a:chOff x="7848600" y="228600"/>
            <a:chExt cx="1295400" cy="609600"/>
          </a:xfrm>
        </p:grpSpPr>
        <p:sp>
          <p:nvSpPr>
            <p:cNvPr id="16" name="Pentagon 15"/>
            <p:cNvSpPr/>
            <p:nvPr/>
          </p:nvSpPr>
          <p:spPr>
            <a:xfrm flipH="1" flipV="1">
              <a:off x="7848600" y="228600"/>
              <a:ext cx="1295400" cy="609600"/>
            </a:xfrm>
            <a:prstGeom prst="homePlate">
              <a:avLst/>
            </a:prstGeom>
            <a:solidFill>
              <a:srgbClr val="660066">
                <a:alpha val="5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Pentagon 16"/>
            <p:cNvSpPr/>
            <p:nvPr/>
          </p:nvSpPr>
          <p:spPr>
            <a:xfrm flipH="1" flipV="1">
              <a:off x="8534400" y="228600"/>
              <a:ext cx="609600" cy="609600"/>
            </a:xfrm>
            <a:prstGeom prst="homePlate">
              <a:avLst/>
            </a:prstGeom>
            <a:solidFill>
              <a:srgbClr val="64A9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 name="Rectangle 2"/>
          <p:cNvSpPr/>
          <p:nvPr/>
        </p:nvSpPr>
        <p:spPr>
          <a:xfrm>
            <a:off x="1286362" y="5257800"/>
            <a:ext cx="7324238" cy="1200328"/>
          </a:xfrm>
          <a:prstGeom prst="rect">
            <a:avLst/>
          </a:prstGeom>
        </p:spPr>
        <p:txBody>
          <a:bodyPr wrap="square">
            <a:spAutoFit/>
          </a:bodyPr>
          <a:lstStyle/>
          <a:p>
            <a:pPr marL="0" indent="0" algn="l" eaLnBrk="1" hangingPunct="1">
              <a:lnSpc>
                <a:spcPts val="2880"/>
              </a:lnSpc>
              <a:spcAft>
                <a:spcPts val="1200"/>
              </a:spcAft>
              <a:buFont typeface="Wingdings" pitchFamily="2" charset="2"/>
              <a:buNone/>
              <a:defRPr/>
            </a:pPr>
            <a:r>
              <a:rPr lang="en-US" dirty="0">
                <a:latin typeface="+mn-lt"/>
              </a:rPr>
              <a:t>Countries trade when they each have a surplus of the product </a:t>
            </a:r>
            <a:r>
              <a:rPr lang="en-US" dirty="0" smtClean="0">
                <a:latin typeface="+mn-lt"/>
              </a:rPr>
              <a:t>in which they </a:t>
            </a:r>
            <a:r>
              <a:rPr lang="en-US" dirty="0">
                <a:latin typeface="+mn-lt"/>
              </a:rPr>
              <a:t>specialize </a:t>
            </a:r>
            <a:r>
              <a:rPr lang="en-US" dirty="0" smtClean="0">
                <a:latin typeface="+mn-lt"/>
              </a:rPr>
              <a:t>and </a:t>
            </a:r>
            <a:r>
              <a:rPr lang="en-US" dirty="0">
                <a:latin typeface="+mn-lt"/>
              </a:rPr>
              <a:t>want a product in which the other country specializes.</a:t>
            </a:r>
          </a:p>
        </p:txBody>
      </p:sp>
    </p:spTree>
  </p:cSld>
  <p:clrMapOvr>
    <a:masterClrMapping/>
  </p:clrMapOvr>
  <p:transition spd="med">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diamond.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47477" y="5588875"/>
            <a:ext cx="1045123" cy="1030157"/>
          </a:xfrm>
          <a:prstGeom prst="rect">
            <a:avLst/>
          </a:prstGeom>
        </p:spPr>
      </p:pic>
      <p:sp>
        <p:nvSpPr>
          <p:cNvPr id="2" name="Title 1"/>
          <p:cNvSpPr>
            <a:spLocks noGrp="1"/>
          </p:cNvSpPr>
          <p:nvPr>
            <p:ph type="title"/>
          </p:nvPr>
        </p:nvSpPr>
        <p:spPr/>
        <p:txBody>
          <a:bodyPr/>
          <a:lstStyle/>
          <a:p>
            <a:r>
              <a:rPr lang="en-US" dirty="0" smtClean="0"/>
              <a:t>Absolute Advantage</a:t>
            </a:r>
            <a:endParaRPr lang="en-US" dirty="0"/>
          </a:p>
        </p:txBody>
      </p:sp>
      <p:sp>
        <p:nvSpPr>
          <p:cNvPr id="3" name="Content Placeholder 2"/>
          <p:cNvSpPr>
            <a:spLocks noGrp="1"/>
          </p:cNvSpPr>
          <p:nvPr>
            <p:ph idx="1"/>
          </p:nvPr>
        </p:nvSpPr>
        <p:spPr>
          <a:xfrm>
            <a:off x="954064" y="1447799"/>
            <a:ext cx="7924800" cy="1984363"/>
          </a:xfrm>
        </p:spPr>
        <p:txBody>
          <a:bodyPr/>
          <a:lstStyle/>
          <a:p>
            <a:pPr marL="0" indent="0">
              <a:buNone/>
            </a:pPr>
            <a:r>
              <a:rPr lang="en-US" b="1" dirty="0" smtClean="0"/>
              <a:t>Absolute Advantage </a:t>
            </a:r>
            <a:r>
              <a:rPr lang="en-US" dirty="0" smtClean="0"/>
              <a:t>is the ability to produce a specific product more efficiently than </a:t>
            </a:r>
            <a:r>
              <a:rPr lang="en-US" i="1" dirty="0" smtClean="0"/>
              <a:t>any other nation</a:t>
            </a:r>
            <a:r>
              <a:rPr lang="en-US" dirty="0" smtClean="0"/>
              <a:t>.</a:t>
            </a:r>
          </a:p>
          <a:p>
            <a:pPr marL="857250" lvl="1" indent="-457200"/>
            <a:r>
              <a:rPr lang="en-US" sz="2400" dirty="0" smtClean="0"/>
              <a:t>A country </a:t>
            </a:r>
            <a:r>
              <a:rPr lang="en-US" sz="2400" dirty="0"/>
              <a:t>can produce more of a good than other nations, using the same amount of resources</a:t>
            </a:r>
          </a:p>
        </p:txBody>
      </p:sp>
      <p:sp>
        <p:nvSpPr>
          <p:cNvPr id="4" name="Slide Number Placeholder 3"/>
          <p:cNvSpPr>
            <a:spLocks noGrp="1"/>
          </p:cNvSpPr>
          <p:nvPr>
            <p:ph type="sldNum" sz="quarter" idx="4"/>
          </p:nvPr>
        </p:nvSpPr>
        <p:spPr/>
        <p:txBody>
          <a:bodyPr/>
          <a:lstStyle/>
          <a:p>
            <a:r>
              <a:rPr lang="en-US" smtClean="0">
                <a:solidFill>
                  <a:srgbClr val="2360AB">
                    <a:alpha val="62000"/>
                  </a:srgbClr>
                </a:solidFill>
              </a:rPr>
              <a:t>3 • </a:t>
            </a:r>
            <a:fld id="{EDFB93E4-638C-3348-855D-DC1780F5DC2C}" type="slidenum">
              <a:rPr lang="en-US" smtClean="0"/>
              <a:pPr/>
              <a:t>19</a:t>
            </a:fld>
            <a:endParaRPr lang="en-US" dirty="0"/>
          </a:p>
        </p:txBody>
      </p:sp>
      <p:sp>
        <p:nvSpPr>
          <p:cNvPr id="5" name="TextBox 4"/>
          <p:cNvSpPr txBox="1"/>
          <p:nvPr/>
        </p:nvSpPr>
        <p:spPr>
          <a:xfrm>
            <a:off x="838200" y="3790972"/>
            <a:ext cx="2819400" cy="369332"/>
          </a:xfrm>
          <a:prstGeom prst="rect">
            <a:avLst/>
          </a:prstGeom>
          <a:noFill/>
        </p:spPr>
        <p:txBody>
          <a:bodyPr wrap="square" rtlCol="0">
            <a:spAutoFit/>
          </a:bodyPr>
          <a:lstStyle/>
          <a:p>
            <a:r>
              <a:rPr lang="en-US" sz="1800" dirty="0" smtClean="0">
                <a:latin typeface="+mn-lt"/>
              </a:rPr>
              <a:t>Saudi Arabia – Crude Oil</a:t>
            </a:r>
            <a:endParaRPr lang="en-US" sz="1800" dirty="0">
              <a:latin typeface="+mn-lt"/>
            </a:endParaRPr>
          </a:p>
        </p:txBody>
      </p:sp>
      <p:sp>
        <p:nvSpPr>
          <p:cNvPr id="12" name="TextBox 11"/>
          <p:cNvSpPr txBox="1"/>
          <p:nvPr/>
        </p:nvSpPr>
        <p:spPr>
          <a:xfrm>
            <a:off x="3852438" y="3810013"/>
            <a:ext cx="2819400" cy="369332"/>
          </a:xfrm>
          <a:prstGeom prst="rect">
            <a:avLst/>
          </a:prstGeom>
          <a:noFill/>
        </p:spPr>
        <p:txBody>
          <a:bodyPr wrap="square" rtlCol="0">
            <a:spAutoFit/>
          </a:bodyPr>
          <a:lstStyle/>
          <a:p>
            <a:r>
              <a:rPr lang="en-US" sz="1800" dirty="0" smtClean="0">
                <a:latin typeface="+mn-lt"/>
              </a:rPr>
              <a:t>South Africa - Diamonds</a:t>
            </a:r>
            <a:endParaRPr lang="en-US" sz="1800" dirty="0">
              <a:latin typeface="+mn-lt"/>
            </a:endParaRPr>
          </a:p>
        </p:txBody>
      </p:sp>
      <p:sp>
        <p:nvSpPr>
          <p:cNvPr id="13" name="TextBox 12"/>
          <p:cNvSpPr txBox="1"/>
          <p:nvPr/>
        </p:nvSpPr>
        <p:spPr>
          <a:xfrm>
            <a:off x="6866819" y="3811752"/>
            <a:ext cx="2058813" cy="369332"/>
          </a:xfrm>
          <a:prstGeom prst="rect">
            <a:avLst/>
          </a:prstGeom>
          <a:noFill/>
        </p:spPr>
        <p:txBody>
          <a:bodyPr wrap="square" rtlCol="0">
            <a:spAutoFit/>
          </a:bodyPr>
          <a:lstStyle/>
          <a:p>
            <a:r>
              <a:rPr lang="en-US" sz="1800" dirty="0" smtClean="0">
                <a:latin typeface="+mn-lt"/>
              </a:rPr>
              <a:t>Australia - Wool</a:t>
            </a:r>
            <a:endParaRPr lang="en-US" sz="1800" dirty="0">
              <a:latin typeface="+mn-lt"/>
            </a:endParaRPr>
          </a:p>
        </p:txBody>
      </p:sp>
      <p:pic>
        <p:nvPicPr>
          <p:cNvPr id="6" name="Picture 5"/>
          <p:cNvPicPr>
            <a:picLocks noChangeAspect="1"/>
          </p:cNvPicPr>
          <p:nvPr/>
        </p:nvPicPr>
        <p:blipFill>
          <a:blip r:embed="rId4"/>
          <a:stretch>
            <a:fillRect/>
          </a:stretch>
        </p:blipFill>
        <p:spPr>
          <a:xfrm>
            <a:off x="7140882" y="4357284"/>
            <a:ext cx="1181146" cy="1047624"/>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5"/>
          <a:stretch>
            <a:fillRect/>
          </a:stretch>
        </p:blipFill>
        <p:spPr>
          <a:xfrm>
            <a:off x="4532933" y="4298804"/>
            <a:ext cx="1143942" cy="1016837"/>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6"/>
          <a:stretch>
            <a:fillRect/>
          </a:stretch>
        </p:blipFill>
        <p:spPr>
          <a:xfrm>
            <a:off x="1531063" y="4349639"/>
            <a:ext cx="1187376" cy="966001"/>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a:blip r:embed="rId7"/>
          <a:stretch>
            <a:fillRect/>
          </a:stretch>
        </p:blipFill>
        <p:spPr>
          <a:xfrm>
            <a:off x="1479390" y="5584227"/>
            <a:ext cx="1193810" cy="1040416"/>
          </a:xfrm>
          <a:prstGeom prst="rect">
            <a:avLst/>
          </a:prstGeom>
        </p:spPr>
      </p:pic>
      <p:pic>
        <p:nvPicPr>
          <p:cNvPr id="10" name="Picture 9"/>
          <p:cNvPicPr>
            <a:picLocks noChangeAspect="1"/>
          </p:cNvPicPr>
          <p:nvPr/>
        </p:nvPicPr>
        <p:blipFill>
          <a:blip r:embed="rId8"/>
          <a:stretch>
            <a:fillRect/>
          </a:stretch>
        </p:blipFill>
        <p:spPr>
          <a:xfrm>
            <a:off x="7132557" y="5588027"/>
            <a:ext cx="1092257" cy="809777"/>
          </a:xfrm>
          <a:prstGeom prst="rect">
            <a:avLst/>
          </a:prstGeom>
        </p:spPr>
      </p:pic>
      <p:sp>
        <p:nvSpPr>
          <p:cNvPr id="15" name="TextBox 14"/>
          <p:cNvSpPr txBox="1"/>
          <p:nvPr/>
        </p:nvSpPr>
        <p:spPr>
          <a:xfrm rot="16200000">
            <a:off x="8557400" y="4611743"/>
            <a:ext cx="568295" cy="150531"/>
          </a:xfrm>
          <a:prstGeom prst="rect">
            <a:avLst/>
          </a:prstGeom>
          <a:noFill/>
        </p:spPr>
        <p:txBody>
          <a:bodyPr wrap="none" lIns="0" tIns="0" rIns="0" bIns="0" rtlCol="0" anchor="t" anchorCtr="0">
            <a:noAutofit/>
          </a:bodyPr>
          <a:lstStyle/>
          <a:p>
            <a:pPr algn="r"/>
            <a:r>
              <a:rPr lang="en-US" sz="600" kern="0" spc="50" dirty="0" smtClean="0">
                <a:solidFill>
                  <a:srgbClr val="B3B3B3"/>
                </a:solidFill>
                <a:latin typeface="Trebuchet MS"/>
                <a:cs typeface="Trebuchet MS"/>
              </a:rPr>
              <a:t>© ILDOGESTO/SHUTTERSTOCK</a:t>
            </a:r>
            <a:endParaRPr lang="en-US" sz="600" kern="0" spc="50" dirty="0">
              <a:solidFill>
                <a:srgbClr val="B3B3B3"/>
              </a:solidFill>
              <a:latin typeface="Trebuchet MS"/>
              <a:cs typeface="Trebuchet MS"/>
            </a:endParaRPr>
          </a:p>
        </p:txBody>
      </p:sp>
      <p:sp>
        <p:nvSpPr>
          <p:cNvPr id="16" name="TextBox 15"/>
          <p:cNvSpPr txBox="1"/>
          <p:nvPr/>
        </p:nvSpPr>
        <p:spPr>
          <a:xfrm rot="16200000">
            <a:off x="2180271" y="5973129"/>
            <a:ext cx="1341302" cy="215444"/>
          </a:xfrm>
          <a:prstGeom prst="rect">
            <a:avLst/>
          </a:prstGeom>
          <a:noFill/>
        </p:spPr>
        <p:txBody>
          <a:bodyPr wrap="none" lIns="0" tIns="0" rIns="0" bIns="0" rtlCol="0" anchor="t" anchorCtr="0">
            <a:noAutofit/>
          </a:bodyPr>
          <a:lstStyle/>
          <a:p>
            <a:pPr algn="r"/>
            <a:r>
              <a:rPr lang="en-US" sz="600" kern="0" spc="50" dirty="0" smtClean="0">
                <a:solidFill>
                  <a:srgbClr val="B3B3B3"/>
                </a:solidFill>
                <a:latin typeface="Trebuchet MS"/>
                <a:cs typeface="Trebuchet MS"/>
              </a:rPr>
              <a:t>© DVARG/SHUTTERSTOCK</a:t>
            </a:r>
            <a:endParaRPr lang="en-US" sz="600" kern="0" spc="50" dirty="0">
              <a:solidFill>
                <a:srgbClr val="B3B3B3"/>
              </a:solidFill>
              <a:latin typeface="Trebuchet MS"/>
              <a:cs typeface="Trebuchet MS"/>
            </a:endParaRPr>
          </a:p>
        </p:txBody>
      </p:sp>
      <p:sp>
        <p:nvSpPr>
          <p:cNvPr id="17" name="TextBox 16"/>
          <p:cNvSpPr txBox="1"/>
          <p:nvPr/>
        </p:nvSpPr>
        <p:spPr>
          <a:xfrm rot="16200000">
            <a:off x="8501823" y="6240935"/>
            <a:ext cx="510313" cy="150530"/>
          </a:xfrm>
          <a:prstGeom prst="rect">
            <a:avLst/>
          </a:prstGeom>
          <a:noFill/>
        </p:spPr>
        <p:txBody>
          <a:bodyPr wrap="none" lIns="0" tIns="0" rIns="0" bIns="0" rtlCol="0" anchor="t" anchorCtr="0">
            <a:noAutofit/>
          </a:bodyPr>
          <a:lstStyle/>
          <a:p>
            <a:pPr algn="r"/>
            <a:r>
              <a:rPr lang="en-US" sz="600" kern="0" spc="50" dirty="0" smtClean="0">
                <a:solidFill>
                  <a:srgbClr val="B3B3B3"/>
                </a:solidFill>
                <a:latin typeface="Trebuchet MS"/>
                <a:cs typeface="Trebuchet MS"/>
              </a:rPr>
              <a:t>© AKAISER/SHUTTERSTOCK</a:t>
            </a:r>
            <a:endParaRPr lang="en-US" sz="600" kern="0" spc="50" dirty="0">
              <a:solidFill>
                <a:srgbClr val="B3B3B3"/>
              </a:solidFill>
              <a:latin typeface="Trebuchet MS"/>
              <a:cs typeface="Trebuchet MS"/>
            </a:endParaRPr>
          </a:p>
        </p:txBody>
      </p:sp>
      <p:sp>
        <p:nvSpPr>
          <p:cNvPr id="18" name="TextBox 17"/>
          <p:cNvSpPr txBox="1"/>
          <p:nvPr/>
        </p:nvSpPr>
        <p:spPr>
          <a:xfrm>
            <a:off x="3810000" y="6490156"/>
            <a:ext cx="2057400" cy="215444"/>
          </a:xfrm>
          <a:prstGeom prst="rect">
            <a:avLst/>
          </a:prstGeom>
          <a:noFill/>
        </p:spPr>
        <p:txBody>
          <a:bodyPr wrap="none" lIns="0" tIns="0" rIns="0" bIns="0" rtlCol="0" anchor="t" anchorCtr="0">
            <a:noAutofit/>
          </a:bodyPr>
          <a:lstStyle/>
          <a:p>
            <a:pPr algn="r"/>
            <a:r>
              <a:rPr lang="en-US" sz="600" kern="0" spc="50" dirty="0" smtClean="0">
                <a:solidFill>
                  <a:srgbClr val="B3B3B3"/>
                </a:solidFill>
                <a:latin typeface="Trebuchet MS"/>
                <a:cs typeface="Trebuchet MS"/>
              </a:rPr>
              <a:t>© ILEYSEN/SHUTTERSTOCK</a:t>
            </a:r>
            <a:endParaRPr lang="en-US" sz="600" kern="0" spc="50" dirty="0">
              <a:solidFill>
                <a:srgbClr val="B3B3B3"/>
              </a:solidFill>
              <a:latin typeface="Trebuchet MS"/>
              <a:cs typeface="Trebuchet MS"/>
            </a:endParaRPr>
          </a:p>
        </p:txBody>
      </p:sp>
    </p:spTree>
    <p:extLst>
      <p:ext uri="{BB962C8B-B14F-4D97-AF65-F5344CB8AC3E}">
        <p14:creationId xmlns:p14="http://schemas.microsoft.com/office/powerpoint/2010/main" val="1214198558"/>
      </p:ext>
    </p:extLst>
  </p:cSld>
  <p:clrMapOvr>
    <a:masterClrMapping/>
  </p:clrMapOvr>
  <p:transition spd="med">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Comparative Advantage</a:t>
            </a:r>
            <a:endParaRPr lang="en-US" dirty="0"/>
          </a:p>
        </p:txBody>
      </p:sp>
      <p:sp>
        <p:nvSpPr>
          <p:cNvPr id="3" name="Content Placeholder 2"/>
          <p:cNvSpPr>
            <a:spLocks noGrp="1"/>
          </p:cNvSpPr>
          <p:nvPr>
            <p:ph idx="1"/>
          </p:nvPr>
        </p:nvSpPr>
        <p:spPr>
          <a:xfrm>
            <a:off x="762000" y="1447801"/>
            <a:ext cx="8140390" cy="1562410"/>
          </a:xfrm>
        </p:spPr>
        <p:txBody>
          <a:bodyPr/>
          <a:lstStyle/>
          <a:p>
            <a:pPr marL="0" indent="0">
              <a:buNone/>
            </a:pPr>
            <a:r>
              <a:rPr lang="en-US" sz="2400" b="1" dirty="0" smtClean="0"/>
              <a:t>Comparative Advantage </a:t>
            </a:r>
            <a:r>
              <a:rPr lang="en-US" sz="2400" dirty="0" smtClean="0"/>
              <a:t>is the ability to produce a specific product more efficiently than </a:t>
            </a:r>
            <a:r>
              <a:rPr lang="en-US" sz="2400" i="1" dirty="0" smtClean="0"/>
              <a:t>any other product</a:t>
            </a:r>
            <a:r>
              <a:rPr lang="en-US" sz="2400" dirty="0" smtClean="0"/>
              <a:t>.</a:t>
            </a:r>
          </a:p>
          <a:p>
            <a:pPr lvl="1" indent="-342900"/>
            <a:r>
              <a:rPr lang="en-US" sz="2400" dirty="0"/>
              <a:t>A country </a:t>
            </a:r>
            <a:r>
              <a:rPr lang="en-US" sz="2400" dirty="0" smtClean="0"/>
              <a:t>tends </a:t>
            </a:r>
            <a:r>
              <a:rPr lang="en-US" sz="2400" dirty="0"/>
              <a:t>to turn out those goods that have the lowest </a:t>
            </a:r>
            <a:r>
              <a:rPr lang="en-US" sz="2400" i="1" dirty="0"/>
              <a:t>opportunity cost </a:t>
            </a:r>
            <a:r>
              <a:rPr lang="en-US" sz="2400" dirty="0"/>
              <a:t>compared to other countries</a:t>
            </a:r>
          </a:p>
        </p:txBody>
      </p:sp>
      <p:sp>
        <p:nvSpPr>
          <p:cNvPr id="4" name="Slide Number Placeholder 3"/>
          <p:cNvSpPr>
            <a:spLocks noGrp="1"/>
          </p:cNvSpPr>
          <p:nvPr>
            <p:ph type="sldNum" sz="quarter" idx="4"/>
          </p:nvPr>
        </p:nvSpPr>
        <p:spPr>
          <a:xfrm>
            <a:off x="8140390" y="6492875"/>
            <a:ext cx="762000" cy="365125"/>
          </a:xfrm>
        </p:spPr>
        <p:txBody>
          <a:bodyPr/>
          <a:lstStyle/>
          <a:p>
            <a:r>
              <a:rPr lang="en-US" smtClean="0">
                <a:solidFill>
                  <a:srgbClr val="2360AB">
                    <a:alpha val="62000"/>
                  </a:srgbClr>
                </a:solidFill>
              </a:rPr>
              <a:t>3 • </a:t>
            </a:r>
            <a:fld id="{EDFB93E4-638C-3348-855D-DC1780F5DC2C}" type="slidenum">
              <a:rPr lang="en-US" smtClean="0"/>
              <a:pPr/>
              <a:t>20</a:t>
            </a:fld>
            <a:endParaRPr lang="en-US" dirty="0"/>
          </a:p>
        </p:txBody>
      </p:sp>
      <p:sp>
        <p:nvSpPr>
          <p:cNvPr id="6" name="Rectangle 5"/>
          <p:cNvSpPr/>
          <p:nvPr/>
        </p:nvSpPr>
        <p:spPr>
          <a:xfrm>
            <a:off x="2438400" y="3010211"/>
            <a:ext cx="1219200" cy="10668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rPr>
              <a:t>Country A</a:t>
            </a:r>
            <a:endParaRPr lang="en-US" sz="2000" dirty="0">
              <a:solidFill>
                <a:schemeClr val="tx1"/>
              </a:solidFill>
            </a:endParaRPr>
          </a:p>
        </p:txBody>
      </p:sp>
      <p:sp>
        <p:nvSpPr>
          <p:cNvPr id="7" name="Rectangle 6"/>
          <p:cNvSpPr/>
          <p:nvPr/>
        </p:nvSpPr>
        <p:spPr>
          <a:xfrm>
            <a:off x="3657600" y="3010211"/>
            <a:ext cx="1219200" cy="1066800"/>
          </a:xfrm>
          <a:prstGeom prst="rect">
            <a:avLst/>
          </a:prstGeom>
          <a:solidFill>
            <a:srgbClr val="FEDE8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rPr>
              <a:t>Country B</a:t>
            </a:r>
            <a:endParaRPr lang="en-US" sz="2000" dirty="0">
              <a:solidFill>
                <a:schemeClr val="tx1"/>
              </a:solidFill>
            </a:endParaRPr>
          </a:p>
        </p:txBody>
      </p:sp>
      <p:sp>
        <p:nvSpPr>
          <p:cNvPr id="8" name="Rectangle 7"/>
          <p:cNvSpPr/>
          <p:nvPr/>
        </p:nvSpPr>
        <p:spPr>
          <a:xfrm>
            <a:off x="2438400" y="4058427"/>
            <a:ext cx="1219200" cy="10668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30m</a:t>
            </a:r>
            <a:endParaRPr lang="en-US" dirty="0">
              <a:solidFill>
                <a:schemeClr val="tx1"/>
              </a:solidFill>
            </a:endParaRPr>
          </a:p>
        </p:txBody>
      </p:sp>
      <p:sp>
        <p:nvSpPr>
          <p:cNvPr id="9" name="Rectangle 8"/>
          <p:cNvSpPr/>
          <p:nvPr/>
        </p:nvSpPr>
        <p:spPr>
          <a:xfrm>
            <a:off x="3657600" y="4058427"/>
            <a:ext cx="1219200" cy="1066800"/>
          </a:xfrm>
          <a:prstGeom prst="rect">
            <a:avLst/>
          </a:prstGeom>
          <a:solidFill>
            <a:srgbClr val="FEDE8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45m</a:t>
            </a:r>
            <a:endParaRPr lang="en-US" dirty="0">
              <a:solidFill>
                <a:schemeClr val="tx1"/>
              </a:solidFill>
            </a:endParaRPr>
          </a:p>
        </p:txBody>
      </p:sp>
      <p:sp>
        <p:nvSpPr>
          <p:cNvPr id="10" name="Rectangle 9"/>
          <p:cNvSpPr/>
          <p:nvPr/>
        </p:nvSpPr>
        <p:spPr>
          <a:xfrm>
            <a:off x="1029735" y="4058427"/>
            <a:ext cx="1408665" cy="1066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1"/>
                </a:solidFill>
              </a:rPr>
              <a:t>Automobiles</a:t>
            </a:r>
            <a:endParaRPr lang="en-US" sz="1400" b="1" dirty="0">
              <a:solidFill>
                <a:schemeClr val="tx1"/>
              </a:solidFill>
            </a:endParaRPr>
          </a:p>
        </p:txBody>
      </p:sp>
      <p:sp>
        <p:nvSpPr>
          <p:cNvPr id="11" name="Rectangle 10"/>
          <p:cNvSpPr/>
          <p:nvPr/>
        </p:nvSpPr>
        <p:spPr>
          <a:xfrm>
            <a:off x="2438400" y="5125227"/>
            <a:ext cx="1219200" cy="10668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6m</a:t>
            </a:r>
            <a:endParaRPr lang="en-US" dirty="0">
              <a:solidFill>
                <a:schemeClr val="tx1"/>
              </a:solidFill>
            </a:endParaRPr>
          </a:p>
        </p:txBody>
      </p:sp>
      <p:sp>
        <p:nvSpPr>
          <p:cNvPr id="12" name="Rectangle 11"/>
          <p:cNvSpPr/>
          <p:nvPr/>
        </p:nvSpPr>
        <p:spPr>
          <a:xfrm>
            <a:off x="3657600" y="5125227"/>
            <a:ext cx="1219200" cy="1066800"/>
          </a:xfrm>
          <a:prstGeom prst="rect">
            <a:avLst/>
          </a:prstGeom>
          <a:solidFill>
            <a:srgbClr val="FEDE8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18m</a:t>
            </a:r>
            <a:endParaRPr lang="en-US" dirty="0">
              <a:solidFill>
                <a:schemeClr val="tx1"/>
              </a:solidFill>
            </a:endParaRPr>
          </a:p>
        </p:txBody>
      </p:sp>
      <p:sp>
        <p:nvSpPr>
          <p:cNvPr id="13" name="Rectangle 12"/>
          <p:cNvSpPr/>
          <p:nvPr/>
        </p:nvSpPr>
        <p:spPr>
          <a:xfrm>
            <a:off x="1029735" y="5125227"/>
            <a:ext cx="1408665" cy="1066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chemeClr val="tx1"/>
                </a:solidFill>
              </a:rPr>
              <a:t>Motorcycles</a:t>
            </a:r>
            <a:endParaRPr lang="en-US" sz="1500" b="1" dirty="0">
              <a:solidFill>
                <a:schemeClr val="tx1"/>
              </a:solidFill>
            </a:endParaRPr>
          </a:p>
        </p:txBody>
      </p:sp>
      <p:sp>
        <p:nvSpPr>
          <p:cNvPr id="15" name="TextBox 14"/>
          <p:cNvSpPr txBox="1"/>
          <p:nvPr/>
        </p:nvSpPr>
        <p:spPr>
          <a:xfrm>
            <a:off x="897885" y="3189668"/>
            <a:ext cx="1572110" cy="707886"/>
          </a:xfrm>
          <a:prstGeom prst="rect">
            <a:avLst/>
          </a:prstGeom>
          <a:noFill/>
        </p:spPr>
        <p:txBody>
          <a:bodyPr wrap="square" rtlCol="0">
            <a:spAutoFit/>
          </a:bodyPr>
          <a:lstStyle/>
          <a:p>
            <a:r>
              <a:rPr lang="en-US" sz="2000" dirty="0" smtClean="0">
                <a:latin typeface="+mn-lt"/>
              </a:rPr>
              <a:t>Maximum Outputs</a:t>
            </a:r>
            <a:endParaRPr lang="en-US" sz="2000" dirty="0">
              <a:latin typeface="+mn-lt"/>
            </a:endParaRPr>
          </a:p>
        </p:txBody>
      </p:sp>
      <p:sp>
        <p:nvSpPr>
          <p:cNvPr id="16" name="TextBox 15"/>
          <p:cNvSpPr txBox="1"/>
          <p:nvPr/>
        </p:nvSpPr>
        <p:spPr>
          <a:xfrm>
            <a:off x="5244790" y="3015784"/>
            <a:ext cx="3657600" cy="3170099"/>
          </a:xfrm>
          <a:prstGeom prst="rect">
            <a:avLst/>
          </a:prstGeom>
          <a:noFill/>
        </p:spPr>
        <p:txBody>
          <a:bodyPr wrap="square" rtlCol="0">
            <a:spAutoFit/>
          </a:bodyPr>
          <a:lstStyle/>
          <a:p>
            <a:pPr algn="l"/>
            <a:r>
              <a:rPr lang="en-US" sz="2000" dirty="0" smtClean="0">
                <a:latin typeface="+mn-lt"/>
              </a:rPr>
              <a:t>Country B has </a:t>
            </a:r>
            <a:r>
              <a:rPr lang="en-US" sz="2000" b="1" dirty="0" smtClean="0">
                <a:latin typeface="+mn-lt"/>
              </a:rPr>
              <a:t>absolute advantage in both products</a:t>
            </a:r>
            <a:r>
              <a:rPr lang="en-US" sz="2000" dirty="0" smtClean="0">
                <a:latin typeface="+mn-lt"/>
              </a:rPr>
              <a:t>, but a </a:t>
            </a:r>
            <a:r>
              <a:rPr lang="en-US" sz="2000" b="1" dirty="0" smtClean="0">
                <a:latin typeface="+mn-lt"/>
              </a:rPr>
              <a:t>comparative advantage in motorcycles </a:t>
            </a:r>
            <a:r>
              <a:rPr lang="en-US" sz="2000" dirty="0" smtClean="0">
                <a:latin typeface="+mn-lt"/>
              </a:rPr>
              <a:t>because it is relatively better at producing them.</a:t>
            </a:r>
          </a:p>
          <a:p>
            <a:pPr algn="l"/>
            <a:endParaRPr lang="en-US" sz="2000" dirty="0" smtClean="0">
              <a:latin typeface="+mn-lt"/>
            </a:endParaRPr>
          </a:p>
          <a:p>
            <a:pPr algn="l"/>
            <a:r>
              <a:rPr lang="en-US" sz="2000" dirty="0" smtClean="0">
                <a:latin typeface="+mn-lt"/>
              </a:rPr>
              <a:t>Country B is 3 times better at motorcycles, but only 1.5 times better at cars.</a:t>
            </a:r>
            <a:endParaRPr lang="en-US" sz="2000" dirty="0">
              <a:latin typeface="+mn-lt"/>
            </a:endParaRPr>
          </a:p>
        </p:txBody>
      </p:sp>
      <p:sp>
        <p:nvSpPr>
          <p:cNvPr id="5" name="TextBox 4"/>
          <p:cNvSpPr txBox="1"/>
          <p:nvPr/>
        </p:nvSpPr>
        <p:spPr>
          <a:xfrm>
            <a:off x="3352800" y="6341477"/>
            <a:ext cx="5054600" cy="338554"/>
          </a:xfrm>
          <a:prstGeom prst="rect">
            <a:avLst/>
          </a:prstGeom>
          <a:noFill/>
        </p:spPr>
        <p:txBody>
          <a:bodyPr wrap="square" rtlCol="0">
            <a:spAutoFit/>
          </a:bodyPr>
          <a:lstStyle/>
          <a:p>
            <a:pPr algn="r"/>
            <a:r>
              <a:rPr lang="en-US" sz="1600" dirty="0" smtClean="0">
                <a:hlinkClick r:id="rId3"/>
              </a:rPr>
              <a:t>Video: Absolute &amp; Comparative Advantage Explained</a:t>
            </a:r>
            <a:endParaRPr lang="en-US" sz="1600" dirty="0"/>
          </a:p>
        </p:txBody>
      </p:sp>
    </p:spTree>
    <p:extLst>
      <p:ext uri="{BB962C8B-B14F-4D97-AF65-F5344CB8AC3E}">
        <p14:creationId xmlns:p14="http://schemas.microsoft.com/office/powerpoint/2010/main" val="630733124"/>
      </p:ext>
    </p:extLst>
  </p:cSld>
  <p:clrMapOvr>
    <a:masterClrMapping/>
  </p:clrMapOvr>
  <p:transition spd="med">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Competitive Advantage</a:t>
            </a:r>
            <a:endParaRPr lang="en-US" dirty="0"/>
          </a:p>
        </p:txBody>
      </p:sp>
      <p:sp>
        <p:nvSpPr>
          <p:cNvPr id="3" name="Content Placeholder 2"/>
          <p:cNvSpPr>
            <a:spLocks noGrp="1"/>
          </p:cNvSpPr>
          <p:nvPr>
            <p:ph idx="1"/>
          </p:nvPr>
        </p:nvSpPr>
        <p:spPr>
          <a:xfrm>
            <a:off x="762000" y="1600200"/>
            <a:ext cx="8077200" cy="4525963"/>
          </a:xfrm>
        </p:spPr>
        <p:txBody>
          <a:bodyPr/>
          <a:lstStyle/>
          <a:p>
            <a:pPr>
              <a:spcAft>
                <a:spcPts val="600"/>
              </a:spcAft>
            </a:pPr>
            <a:r>
              <a:rPr lang="en-US" b="1" u="sng" dirty="0"/>
              <a:t>Opportunity cost</a:t>
            </a:r>
            <a:r>
              <a:rPr lang="en-US" dirty="0"/>
              <a:t>: Opportunity of giving up the second-best choice when making a decision</a:t>
            </a:r>
          </a:p>
          <a:p>
            <a:pPr lvl="1">
              <a:spcAft>
                <a:spcPts val="1200"/>
              </a:spcAft>
            </a:pPr>
            <a:r>
              <a:rPr lang="en-US" dirty="0"/>
              <a:t>Has a direct relation to international trade</a:t>
            </a:r>
          </a:p>
          <a:p>
            <a:pPr>
              <a:spcAft>
                <a:spcPts val="1200"/>
              </a:spcAft>
            </a:pPr>
            <a:r>
              <a:rPr lang="en-US" dirty="0"/>
              <a:t>A country has an </a:t>
            </a:r>
            <a:r>
              <a:rPr lang="en-US" b="1" i="1" dirty="0"/>
              <a:t>absolute advantage</a:t>
            </a:r>
            <a:r>
              <a:rPr lang="en-US" dirty="0"/>
              <a:t> when it can produce more of a good than other nations, using the same amount of resources</a:t>
            </a:r>
          </a:p>
          <a:p>
            <a:pPr>
              <a:spcAft>
                <a:spcPts val="1200"/>
              </a:spcAft>
            </a:pPr>
            <a:r>
              <a:rPr lang="en-US" b="1" i="1" dirty="0"/>
              <a:t>Comparative advantage</a:t>
            </a:r>
            <a:r>
              <a:rPr lang="en-US" dirty="0"/>
              <a:t>: Benefit a country has in a given industry if it can make products at a lower opportunity cost than other </a:t>
            </a:r>
            <a:r>
              <a:rPr lang="en-US" dirty="0" smtClean="0"/>
              <a:t>countries</a:t>
            </a:r>
            <a:endParaRPr lang="en-US" dirty="0"/>
          </a:p>
        </p:txBody>
      </p:sp>
      <p:sp>
        <p:nvSpPr>
          <p:cNvPr id="4" name="Slide Number Placeholder 3"/>
          <p:cNvSpPr>
            <a:spLocks noGrp="1"/>
          </p:cNvSpPr>
          <p:nvPr>
            <p:ph type="sldNum" sz="quarter" idx="4"/>
          </p:nvPr>
        </p:nvSpPr>
        <p:spPr/>
        <p:txBody>
          <a:bodyPr/>
          <a:lstStyle/>
          <a:p>
            <a:r>
              <a:rPr lang="en-US" smtClean="0">
                <a:solidFill>
                  <a:srgbClr val="2360AB">
                    <a:alpha val="62000"/>
                  </a:srgbClr>
                </a:solidFill>
              </a:rPr>
              <a:t>3 • </a:t>
            </a:r>
            <a:fld id="{EDFB93E4-638C-3348-855D-DC1780F5DC2C}" type="slidenum">
              <a:rPr lang="en-US" smtClean="0"/>
              <a:pPr/>
              <a:t>21</a:t>
            </a:fld>
            <a:endParaRPr lang="en-US" dirty="0"/>
          </a:p>
        </p:txBody>
      </p:sp>
    </p:spTree>
    <p:extLst>
      <p:ext uri="{BB962C8B-B14F-4D97-AF65-F5344CB8AC3E}">
        <p14:creationId xmlns:p14="http://schemas.microsoft.com/office/powerpoint/2010/main" val="1707281410"/>
      </p:ext>
    </p:extLst>
  </p:cSld>
  <p:clrMapOvr>
    <a:masterClrMapping/>
  </p:clrMapOvr>
  <p:transition spd="med">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 Trade in Goods</a:t>
            </a:r>
            <a:endParaRPr lang="en-US" dirty="0"/>
          </a:p>
        </p:txBody>
      </p:sp>
      <p:sp>
        <p:nvSpPr>
          <p:cNvPr id="4" name="Slide Number Placeholder 3"/>
          <p:cNvSpPr>
            <a:spLocks noGrp="1"/>
          </p:cNvSpPr>
          <p:nvPr>
            <p:ph type="sldNum" sz="quarter" idx="4"/>
          </p:nvPr>
        </p:nvSpPr>
        <p:spPr/>
        <p:txBody>
          <a:bodyPr/>
          <a:lstStyle/>
          <a:p>
            <a:r>
              <a:rPr lang="en-US" smtClean="0">
                <a:solidFill>
                  <a:srgbClr val="2360AB">
                    <a:alpha val="62000"/>
                  </a:srgbClr>
                </a:solidFill>
              </a:rPr>
              <a:t>3 • </a:t>
            </a:r>
            <a:fld id="{EDFB93E4-638C-3348-855D-DC1780F5DC2C}" type="slidenum">
              <a:rPr lang="en-US" smtClean="0"/>
              <a:pPr/>
              <a:t>22</a:t>
            </a:fld>
            <a:endParaRPr lang="en-US" dirty="0"/>
          </a:p>
        </p:txBody>
      </p:sp>
      <p:sp>
        <p:nvSpPr>
          <p:cNvPr id="9" name="TextBox 8"/>
          <p:cNvSpPr txBox="1"/>
          <p:nvPr/>
        </p:nvSpPr>
        <p:spPr>
          <a:xfrm>
            <a:off x="4114800" y="5803899"/>
            <a:ext cx="1752600" cy="276999"/>
          </a:xfrm>
          <a:prstGeom prst="rect">
            <a:avLst/>
          </a:prstGeom>
          <a:noFill/>
        </p:spPr>
        <p:txBody>
          <a:bodyPr wrap="square" rtlCol="0">
            <a:spAutoFit/>
          </a:bodyPr>
          <a:lstStyle/>
          <a:p>
            <a:r>
              <a:rPr lang="en-US" sz="1200" dirty="0" smtClean="0">
                <a:latin typeface="+mj-lt"/>
              </a:rPr>
              <a:t>(Billions of Dollars)</a:t>
            </a:r>
            <a:endParaRPr lang="en-US" sz="1200" dirty="0">
              <a:latin typeface="+mj-lt"/>
            </a:endParaRPr>
          </a:p>
        </p:txBody>
      </p:sp>
      <p:sp>
        <p:nvSpPr>
          <p:cNvPr id="10" name="TextBox 9"/>
          <p:cNvSpPr txBox="1"/>
          <p:nvPr/>
        </p:nvSpPr>
        <p:spPr>
          <a:xfrm>
            <a:off x="6248400" y="6094799"/>
            <a:ext cx="2514600" cy="276999"/>
          </a:xfrm>
          <a:prstGeom prst="rect">
            <a:avLst/>
          </a:prstGeom>
          <a:noFill/>
        </p:spPr>
        <p:txBody>
          <a:bodyPr wrap="square" rtlCol="0">
            <a:spAutoFit/>
          </a:bodyPr>
          <a:lstStyle/>
          <a:p>
            <a:pPr algn="r"/>
            <a:r>
              <a:rPr lang="en-US" sz="1200" dirty="0" smtClean="0">
                <a:latin typeface="+mj-lt"/>
                <a:hlinkClick r:id="rId3"/>
              </a:rPr>
              <a:t>www.census.gov</a:t>
            </a:r>
            <a:endParaRPr lang="en-US" sz="1200" dirty="0">
              <a:latin typeface="+mj-lt"/>
            </a:endParaRPr>
          </a:p>
        </p:txBody>
      </p:sp>
      <p:graphicFrame>
        <p:nvGraphicFramePr>
          <p:cNvPr id="11" name="Chart 10"/>
          <p:cNvGraphicFramePr>
            <a:graphicFrameLocks/>
          </p:cNvGraphicFramePr>
          <p:nvPr>
            <p:extLst>
              <p:ext uri="{D42A27DB-BD31-4B8C-83A1-F6EECF244321}">
                <p14:modId xmlns:p14="http://schemas.microsoft.com/office/powerpoint/2010/main" val="3039129870"/>
              </p:ext>
            </p:extLst>
          </p:nvPr>
        </p:nvGraphicFramePr>
        <p:xfrm>
          <a:off x="1604962" y="2133600"/>
          <a:ext cx="6086475" cy="3733799"/>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p:cNvSpPr txBox="1"/>
          <p:nvPr/>
        </p:nvSpPr>
        <p:spPr>
          <a:xfrm>
            <a:off x="838200" y="1524000"/>
            <a:ext cx="7620000" cy="523220"/>
          </a:xfrm>
          <a:prstGeom prst="rect">
            <a:avLst/>
          </a:prstGeom>
          <a:noFill/>
        </p:spPr>
        <p:txBody>
          <a:bodyPr wrap="square" rtlCol="0">
            <a:spAutoFit/>
          </a:bodyPr>
          <a:lstStyle/>
          <a:p>
            <a:r>
              <a:rPr lang="en-US" sz="2800" dirty="0" smtClean="0">
                <a:latin typeface="+mj-lt"/>
              </a:rPr>
              <a:t>The U.S</a:t>
            </a:r>
            <a:r>
              <a:rPr lang="en-US" sz="2800" dirty="0">
                <a:latin typeface="+mj-lt"/>
              </a:rPr>
              <a:t>. imports more goods than it </a:t>
            </a:r>
            <a:r>
              <a:rPr lang="en-US" sz="2800" dirty="0" smtClean="0">
                <a:latin typeface="+mj-lt"/>
              </a:rPr>
              <a:t>exports</a:t>
            </a:r>
            <a:endParaRPr lang="en-US" sz="2800" dirty="0">
              <a:latin typeface="+mj-lt"/>
            </a:endParaRPr>
          </a:p>
        </p:txBody>
      </p:sp>
    </p:spTree>
    <p:extLst>
      <p:ext uri="{BB962C8B-B14F-4D97-AF65-F5344CB8AC3E}">
        <p14:creationId xmlns:p14="http://schemas.microsoft.com/office/powerpoint/2010/main" val="955267297"/>
      </p:ext>
    </p:extLst>
  </p:cSld>
  <p:clrMapOvr>
    <a:masterClrMapping/>
  </p:clrMapOvr>
  <p:transition spd="med">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 Trade in Services</a:t>
            </a:r>
            <a:endParaRPr lang="en-US" dirty="0"/>
          </a:p>
        </p:txBody>
      </p:sp>
      <p:sp>
        <p:nvSpPr>
          <p:cNvPr id="4" name="Slide Number Placeholder 3"/>
          <p:cNvSpPr>
            <a:spLocks noGrp="1"/>
          </p:cNvSpPr>
          <p:nvPr>
            <p:ph type="sldNum" sz="quarter" idx="4"/>
          </p:nvPr>
        </p:nvSpPr>
        <p:spPr/>
        <p:txBody>
          <a:bodyPr/>
          <a:lstStyle/>
          <a:p>
            <a:r>
              <a:rPr lang="en-US" smtClean="0">
                <a:solidFill>
                  <a:srgbClr val="2360AB">
                    <a:alpha val="62000"/>
                  </a:srgbClr>
                </a:solidFill>
              </a:rPr>
              <a:t>3 • </a:t>
            </a:r>
            <a:fld id="{EDFB93E4-638C-3348-855D-DC1780F5DC2C}" type="slidenum">
              <a:rPr lang="en-US" smtClean="0"/>
              <a:pPr/>
              <a:t>23</a:t>
            </a:fld>
            <a:endParaRPr lang="en-US" dirty="0"/>
          </a:p>
        </p:txBody>
      </p:sp>
      <p:graphicFrame>
        <p:nvGraphicFramePr>
          <p:cNvPr id="8" name="Chart 7"/>
          <p:cNvGraphicFramePr>
            <a:graphicFrameLocks/>
          </p:cNvGraphicFramePr>
          <p:nvPr>
            <p:extLst>
              <p:ext uri="{D42A27DB-BD31-4B8C-83A1-F6EECF244321}">
                <p14:modId xmlns:p14="http://schemas.microsoft.com/office/powerpoint/2010/main" val="97707074"/>
              </p:ext>
            </p:extLst>
          </p:nvPr>
        </p:nvGraphicFramePr>
        <p:xfrm>
          <a:off x="1371600" y="1775598"/>
          <a:ext cx="6548438" cy="4457700"/>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4419600" y="6145598"/>
            <a:ext cx="1752600" cy="276999"/>
          </a:xfrm>
          <a:prstGeom prst="rect">
            <a:avLst/>
          </a:prstGeom>
          <a:noFill/>
        </p:spPr>
        <p:txBody>
          <a:bodyPr wrap="square" rtlCol="0">
            <a:spAutoFit/>
          </a:bodyPr>
          <a:lstStyle/>
          <a:p>
            <a:r>
              <a:rPr lang="en-US" sz="1200" dirty="0" smtClean="0">
                <a:latin typeface="+mj-lt"/>
              </a:rPr>
              <a:t>(Billions of Dollars)</a:t>
            </a:r>
            <a:endParaRPr lang="en-US" sz="1200" dirty="0">
              <a:latin typeface="+mj-lt"/>
            </a:endParaRPr>
          </a:p>
        </p:txBody>
      </p:sp>
      <p:sp>
        <p:nvSpPr>
          <p:cNvPr id="10" name="TextBox 9"/>
          <p:cNvSpPr txBox="1"/>
          <p:nvPr/>
        </p:nvSpPr>
        <p:spPr>
          <a:xfrm>
            <a:off x="6248400" y="6094799"/>
            <a:ext cx="2514600" cy="276999"/>
          </a:xfrm>
          <a:prstGeom prst="rect">
            <a:avLst/>
          </a:prstGeom>
          <a:noFill/>
        </p:spPr>
        <p:txBody>
          <a:bodyPr wrap="square" rtlCol="0">
            <a:spAutoFit/>
          </a:bodyPr>
          <a:lstStyle/>
          <a:p>
            <a:pPr algn="r"/>
            <a:r>
              <a:rPr lang="en-US" sz="1200" dirty="0" smtClean="0">
                <a:latin typeface="+mj-lt"/>
                <a:hlinkClick r:id="rId4"/>
              </a:rPr>
              <a:t>www.census.gov</a:t>
            </a:r>
            <a:endParaRPr lang="en-US" sz="1200" dirty="0">
              <a:latin typeface="+mj-lt"/>
            </a:endParaRPr>
          </a:p>
        </p:txBody>
      </p:sp>
      <p:sp>
        <p:nvSpPr>
          <p:cNvPr id="7" name="TextBox 6"/>
          <p:cNvSpPr txBox="1"/>
          <p:nvPr/>
        </p:nvSpPr>
        <p:spPr>
          <a:xfrm>
            <a:off x="812800" y="1447800"/>
            <a:ext cx="7620000" cy="523220"/>
          </a:xfrm>
          <a:prstGeom prst="rect">
            <a:avLst/>
          </a:prstGeom>
          <a:noFill/>
        </p:spPr>
        <p:txBody>
          <a:bodyPr wrap="square" rtlCol="0">
            <a:spAutoFit/>
          </a:bodyPr>
          <a:lstStyle/>
          <a:p>
            <a:r>
              <a:rPr lang="en-US" sz="2800" dirty="0" smtClean="0">
                <a:latin typeface="+mj-lt"/>
              </a:rPr>
              <a:t>The U.S</a:t>
            </a:r>
            <a:r>
              <a:rPr lang="en-US" sz="2800" dirty="0">
                <a:latin typeface="+mj-lt"/>
              </a:rPr>
              <a:t>. </a:t>
            </a:r>
            <a:r>
              <a:rPr lang="en-US" sz="2800" dirty="0" smtClean="0">
                <a:latin typeface="+mj-lt"/>
              </a:rPr>
              <a:t>exports </a:t>
            </a:r>
            <a:r>
              <a:rPr lang="en-US" sz="2800" dirty="0">
                <a:latin typeface="+mj-lt"/>
              </a:rPr>
              <a:t>more </a:t>
            </a:r>
            <a:r>
              <a:rPr lang="en-US" sz="2800" dirty="0" smtClean="0">
                <a:latin typeface="+mj-lt"/>
              </a:rPr>
              <a:t>services </a:t>
            </a:r>
            <a:r>
              <a:rPr lang="en-US" sz="2800" dirty="0">
                <a:latin typeface="+mj-lt"/>
              </a:rPr>
              <a:t>than </a:t>
            </a:r>
            <a:r>
              <a:rPr lang="en-US" sz="2800" dirty="0" smtClean="0">
                <a:latin typeface="+mj-lt"/>
              </a:rPr>
              <a:t>it imports</a:t>
            </a:r>
            <a:endParaRPr lang="en-US" sz="2800" dirty="0">
              <a:latin typeface="+mj-lt"/>
            </a:endParaRPr>
          </a:p>
        </p:txBody>
      </p:sp>
    </p:spTree>
    <p:extLst>
      <p:ext uri="{BB962C8B-B14F-4D97-AF65-F5344CB8AC3E}">
        <p14:creationId xmlns:p14="http://schemas.microsoft.com/office/powerpoint/2010/main" val="756877935"/>
      </p:ext>
    </p:extLst>
  </p:cSld>
  <p:clrMapOvr>
    <a:masterClrMapping/>
  </p:clrMapOvr>
  <p:transition spd="med">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Balance of Trade</a:t>
            </a:r>
            <a:endParaRPr lang="en-US" dirty="0"/>
          </a:p>
        </p:txBody>
      </p:sp>
      <p:sp>
        <p:nvSpPr>
          <p:cNvPr id="3" name="Content Placeholder 2"/>
          <p:cNvSpPr>
            <a:spLocks noGrp="1"/>
          </p:cNvSpPr>
          <p:nvPr>
            <p:ph idx="1"/>
          </p:nvPr>
        </p:nvSpPr>
        <p:spPr>
          <a:xfrm>
            <a:off x="788020" y="1828800"/>
            <a:ext cx="7924800" cy="1447799"/>
          </a:xfrm>
        </p:spPr>
        <p:txBody>
          <a:bodyPr/>
          <a:lstStyle/>
          <a:p>
            <a:pPr marL="0" indent="0">
              <a:buNone/>
            </a:pPr>
            <a:r>
              <a:rPr lang="en-US" b="1" dirty="0" smtClean="0"/>
              <a:t>Balance of trade </a:t>
            </a:r>
            <a:r>
              <a:rPr lang="en-US" dirty="0" smtClean="0"/>
              <a:t>is the total value of a nation's exports minus the total value of its imports over some period of time.</a:t>
            </a:r>
            <a:endParaRPr lang="en-US" dirty="0"/>
          </a:p>
        </p:txBody>
      </p:sp>
      <p:sp>
        <p:nvSpPr>
          <p:cNvPr id="4" name="Slide Number Placeholder 3"/>
          <p:cNvSpPr>
            <a:spLocks noGrp="1"/>
          </p:cNvSpPr>
          <p:nvPr>
            <p:ph type="sldNum" sz="quarter" idx="4"/>
          </p:nvPr>
        </p:nvSpPr>
        <p:spPr/>
        <p:txBody>
          <a:bodyPr/>
          <a:lstStyle/>
          <a:p>
            <a:r>
              <a:rPr lang="en-US" smtClean="0">
                <a:solidFill>
                  <a:srgbClr val="2360AB">
                    <a:alpha val="62000"/>
                  </a:srgbClr>
                </a:solidFill>
              </a:rPr>
              <a:t>3 • </a:t>
            </a:r>
            <a:fld id="{EDFB93E4-638C-3348-855D-DC1780F5DC2C}" type="slidenum">
              <a:rPr lang="en-US" smtClean="0"/>
              <a:pPr/>
              <a:t>24</a:t>
            </a:fld>
            <a:endParaRPr lang="en-US" dirty="0"/>
          </a:p>
        </p:txBody>
      </p:sp>
      <p:sp>
        <p:nvSpPr>
          <p:cNvPr id="5" name="Isosceles Triangle 4"/>
          <p:cNvSpPr/>
          <p:nvPr/>
        </p:nvSpPr>
        <p:spPr>
          <a:xfrm>
            <a:off x="4247647" y="4625898"/>
            <a:ext cx="990600" cy="914400"/>
          </a:xfrm>
          <a:prstGeom prst="triangle">
            <a:avLst/>
          </a:prstGeom>
          <a:solidFill>
            <a:srgbClr val="0070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1313947" y="4473498"/>
            <a:ext cx="6858000" cy="152400"/>
          </a:xfrm>
          <a:prstGeom prst="rect">
            <a:avLst/>
          </a:prstGeom>
          <a:solidFill>
            <a:srgbClr val="0070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313947" y="3657600"/>
            <a:ext cx="1896673" cy="707886"/>
          </a:xfrm>
          <a:prstGeom prst="rect">
            <a:avLst/>
          </a:prstGeom>
          <a:noFill/>
        </p:spPr>
        <p:txBody>
          <a:bodyPr wrap="none" rtlCol="0">
            <a:spAutoFit/>
          </a:bodyPr>
          <a:lstStyle/>
          <a:p>
            <a:r>
              <a:rPr lang="en-US" sz="4000" dirty="0" smtClean="0">
                <a:solidFill>
                  <a:srgbClr val="FF0000"/>
                </a:solidFill>
                <a:latin typeface="+mn-lt"/>
              </a:rPr>
              <a:t>Imports</a:t>
            </a:r>
            <a:endParaRPr lang="en-US" sz="4000" dirty="0">
              <a:solidFill>
                <a:srgbClr val="FF0000"/>
              </a:solidFill>
              <a:latin typeface="+mn-lt"/>
            </a:endParaRPr>
          </a:p>
        </p:txBody>
      </p:sp>
      <p:sp>
        <p:nvSpPr>
          <p:cNvPr id="8" name="TextBox 7"/>
          <p:cNvSpPr txBox="1"/>
          <p:nvPr/>
        </p:nvSpPr>
        <p:spPr>
          <a:xfrm>
            <a:off x="6172200" y="3657600"/>
            <a:ext cx="1923925" cy="707886"/>
          </a:xfrm>
          <a:prstGeom prst="rect">
            <a:avLst/>
          </a:prstGeom>
          <a:noFill/>
        </p:spPr>
        <p:txBody>
          <a:bodyPr wrap="none" rtlCol="0">
            <a:spAutoFit/>
          </a:bodyPr>
          <a:lstStyle/>
          <a:p>
            <a:r>
              <a:rPr lang="en-US" sz="4000" dirty="0" smtClean="0">
                <a:solidFill>
                  <a:srgbClr val="00B050"/>
                </a:solidFill>
                <a:latin typeface="+mn-lt"/>
              </a:rPr>
              <a:t>Exports</a:t>
            </a:r>
            <a:endParaRPr lang="en-US" sz="4000" dirty="0">
              <a:solidFill>
                <a:srgbClr val="00B050"/>
              </a:solidFill>
              <a:latin typeface="+mn-lt"/>
            </a:endParaRPr>
          </a:p>
        </p:txBody>
      </p:sp>
    </p:spTree>
    <p:extLst>
      <p:ext uri="{BB962C8B-B14F-4D97-AF65-F5344CB8AC3E}">
        <p14:creationId xmlns:p14="http://schemas.microsoft.com/office/powerpoint/2010/main" val="3159901072"/>
      </p:ext>
    </p:extLst>
  </p:cSld>
  <p:clrMapOvr>
    <a:masterClrMapping/>
  </p:clrMapOvr>
  <p:transition spd="med">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 International Trade </a:t>
            </a:r>
            <a:br>
              <a:rPr lang="en-US" dirty="0" smtClean="0"/>
            </a:br>
            <a:r>
              <a:rPr lang="en-US" dirty="0" smtClean="0"/>
              <a:t>in Goods and Services</a:t>
            </a:r>
            <a:endParaRPr lang="en-US" dirty="0"/>
          </a:p>
        </p:txBody>
      </p:sp>
      <p:sp>
        <p:nvSpPr>
          <p:cNvPr id="4" name="Slide Number Placeholder 3"/>
          <p:cNvSpPr>
            <a:spLocks noGrp="1"/>
          </p:cNvSpPr>
          <p:nvPr>
            <p:ph type="sldNum" sz="quarter" idx="4"/>
          </p:nvPr>
        </p:nvSpPr>
        <p:spPr/>
        <p:txBody>
          <a:bodyPr/>
          <a:lstStyle/>
          <a:p>
            <a:r>
              <a:rPr lang="en-US" smtClean="0">
                <a:solidFill>
                  <a:srgbClr val="2360AB">
                    <a:alpha val="62000"/>
                  </a:srgbClr>
                </a:solidFill>
              </a:rPr>
              <a:t>3 • </a:t>
            </a:r>
            <a:fld id="{EDFB93E4-638C-3348-855D-DC1780F5DC2C}" type="slidenum">
              <a:rPr lang="en-US" smtClean="0"/>
              <a:pPr/>
              <a:t>25</a:t>
            </a:fld>
            <a:endParaRPr lang="en-US"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629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71760331"/>
      </p:ext>
    </p:extLst>
  </p:cSld>
  <p:clrMapOvr>
    <a:masterClrMapping/>
  </p:clrMapOvr>
  <p:transition spd="med">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 International Trade </a:t>
            </a:r>
            <a:br>
              <a:rPr lang="en-US" dirty="0" smtClean="0"/>
            </a:br>
            <a:r>
              <a:rPr lang="en-US" dirty="0" smtClean="0"/>
              <a:t>in Goods and Services</a:t>
            </a:r>
            <a:endParaRPr lang="en-US" dirty="0"/>
          </a:p>
        </p:txBody>
      </p:sp>
      <p:sp>
        <p:nvSpPr>
          <p:cNvPr id="4" name="Slide Number Placeholder 3"/>
          <p:cNvSpPr>
            <a:spLocks noGrp="1"/>
          </p:cNvSpPr>
          <p:nvPr>
            <p:ph type="sldNum" sz="quarter" idx="4"/>
          </p:nvPr>
        </p:nvSpPr>
        <p:spPr/>
        <p:txBody>
          <a:bodyPr/>
          <a:lstStyle/>
          <a:p>
            <a:r>
              <a:rPr lang="en-US" smtClean="0">
                <a:solidFill>
                  <a:srgbClr val="2360AB">
                    <a:alpha val="62000"/>
                  </a:srgbClr>
                </a:solidFill>
              </a:rPr>
              <a:t>3 • </a:t>
            </a:r>
            <a:fld id="{EDFB93E4-638C-3348-855D-DC1780F5DC2C}" type="slidenum">
              <a:rPr lang="en-US" smtClean="0"/>
              <a:pPr/>
              <a:t>26</a:t>
            </a:fld>
            <a:endParaRPr lang="en-US" dirty="0"/>
          </a:p>
        </p:txBody>
      </p:sp>
      <p:graphicFrame>
        <p:nvGraphicFramePr>
          <p:cNvPr id="5" name="Chart 4"/>
          <p:cNvGraphicFramePr>
            <a:graphicFrameLocks/>
          </p:cNvGraphicFramePr>
          <p:nvPr>
            <p:extLst>
              <p:ext uri="{D42A27DB-BD31-4B8C-83A1-F6EECF244321}">
                <p14:modId xmlns:p14="http://schemas.microsoft.com/office/powerpoint/2010/main" val="1583444395"/>
              </p:ext>
            </p:extLst>
          </p:nvPr>
        </p:nvGraphicFramePr>
        <p:xfrm>
          <a:off x="1066800" y="1332645"/>
          <a:ext cx="7315199" cy="5029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25511070"/>
      </p:ext>
    </p:extLst>
  </p:cSld>
  <p:clrMapOvr>
    <a:masterClrMapping/>
  </p:clrMapOvr>
  <p:transition spd="med">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Trade Deficit</a:t>
            </a:r>
            <a:endParaRPr lang="en-US" dirty="0"/>
          </a:p>
        </p:txBody>
      </p:sp>
      <p:sp>
        <p:nvSpPr>
          <p:cNvPr id="3" name="Content Placeholder 2"/>
          <p:cNvSpPr>
            <a:spLocks noGrp="1"/>
          </p:cNvSpPr>
          <p:nvPr>
            <p:ph idx="1"/>
          </p:nvPr>
        </p:nvSpPr>
        <p:spPr>
          <a:xfrm>
            <a:off x="780547" y="1828800"/>
            <a:ext cx="7924800" cy="1483012"/>
          </a:xfrm>
        </p:spPr>
        <p:txBody>
          <a:bodyPr/>
          <a:lstStyle/>
          <a:p>
            <a:pPr marL="0" indent="0">
              <a:buNone/>
            </a:pPr>
            <a:r>
              <a:rPr lang="en-US" b="1" dirty="0" smtClean="0"/>
              <a:t>Trade deficit </a:t>
            </a:r>
            <a:r>
              <a:rPr lang="en-US" dirty="0" smtClean="0"/>
              <a:t>is a negative (unfavorable) balance of trade where imports exceed exports in value.</a:t>
            </a:r>
            <a:endParaRPr lang="en-US" dirty="0"/>
          </a:p>
        </p:txBody>
      </p:sp>
      <p:sp>
        <p:nvSpPr>
          <p:cNvPr id="4" name="Slide Number Placeholder 3"/>
          <p:cNvSpPr>
            <a:spLocks noGrp="1"/>
          </p:cNvSpPr>
          <p:nvPr>
            <p:ph type="sldNum" sz="quarter" idx="4"/>
          </p:nvPr>
        </p:nvSpPr>
        <p:spPr/>
        <p:txBody>
          <a:bodyPr/>
          <a:lstStyle/>
          <a:p>
            <a:r>
              <a:rPr lang="en-US" smtClean="0">
                <a:solidFill>
                  <a:srgbClr val="2360AB">
                    <a:alpha val="62000"/>
                  </a:srgbClr>
                </a:solidFill>
              </a:rPr>
              <a:t>3 • </a:t>
            </a:r>
            <a:fld id="{EDFB93E4-638C-3348-855D-DC1780F5DC2C}" type="slidenum">
              <a:rPr lang="en-US" smtClean="0"/>
              <a:pPr/>
              <a:t>27</a:t>
            </a:fld>
            <a:endParaRPr lang="en-US" dirty="0"/>
          </a:p>
        </p:txBody>
      </p:sp>
      <p:sp>
        <p:nvSpPr>
          <p:cNvPr id="5" name="Isosceles Triangle 4"/>
          <p:cNvSpPr/>
          <p:nvPr/>
        </p:nvSpPr>
        <p:spPr>
          <a:xfrm>
            <a:off x="4247647" y="4625898"/>
            <a:ext cx="990600" cy="914400"/>
          </a:xfrm>
          <a:prstGeom prst="triangle">
            <a:avLst/>
          </a:prstGeom>
          <a:solidFill>
            <a:srgbClr val="0070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rot="731966">
            <a:off x="1313947" y="4473498"/>
            <a:ext cx="6858000" cy="152400"/>
          </a:xfrm>
          <a:prstGeom prst="rect">
            <a:avLst/>
          </a:prstGeom>
          <a:solidFill>
            <a:srgbClr val="0070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rot="762495">
            <a:off x="1586710" y="3283163"/>
            <a:ext cx="1896673" cy="707886"/>
          </a:xfrm>
          <a:prstGeom prst="rect">
            <a:avLst/>
          </a:prstGeom>
          <a:noFill/>
        </p:spPr>
        <p:txBody>
          <a:bodyPr wrap="none" rtlCol="0">
            <a:spAutoFit/>
          </a:bodyPr>
          <a:lstStyle/>
          <a:p>
            <a:r>
              <a:rPr lang="en-US" sz="4000" dirty="0" smtClean="0">
                <a:solidFill>
                  <a:srgbClr val="FF0000"/>
                </a:solidFill>
                <a:latin typeface="+mn-lt"/>
              </a:rPr>
              <a:t>Imports</a:t>
            </a:r>
            <a:endParaRPr lang="en-US" sz="4000" dirty="0">
              <a:solidFill>
                <a:srgbClr val="FF0000"/>
              </a:solidFill>
              <a:latin typeface="+mn-lt"/>
            </a:endParaRPr>
          </a:p>
        </p:txBody>
      </p:sp>
      <p:sp>
        <p:nvSpPr>
          <p:cNvPr id="8" name="TextBox 7"/>
          <p:cNvSpPr txBox="1"/>
          <p:nvPr/>
        </p:nvSpPr>
        <p:spPr>
          <a:xfrm rot="754774">
            <a:off x="6172200" y="4272699"/>
            <a:ext cx="1923925" cy="707886"/>
          </a:xfrm>
          <a:prstGeom prst="rect">
            <a:avLst/>
          </a:prstGeom>
          <a:noFill/>
        </p:spPr>
        <p:txBody>
          <a:bodyPr wrap="none" rtlCol="0">
            <a:spAutoFit/>
          </a:bodyPr>
          <a:lstStyle/>
          <a:p>
            <a:r>
              <a:rPr lang="en-US" sz="4000" dirty="0" smtClean="0">
                <a:solidFill>
                  <a:srgbClr val="00B050"/>
                </a:solidFill>
                <a:latin typeface="+mn-lt"/>
              </a:rPr>
              <a:t>Exports</a:t>
            </a:r>
            <a:endParaRPr lang="en-US" sz="4000" dirty="0">
              <a:solidFill>
                <a:srgbClr val="00B050"/>
              </a:solidFill>
              <a:latin typeface="+mn-lt"/>
            </a:endParaRPr>
          </a:p>
        </p:txBody>
      </p:sp>
    </p:spTree>
    <p:extLst>
      <p:ext uri="{BB962C8B-B14F-4D97-AF65-F5344CB8AC3E}">
        <p14:creationId xmlns:p14="http://schemas.microsoft.com/office/powerpoint/2010/main" val="771041239"/>
      </p:ext>
    </p:extLst>
  </p:cSld>
  <p:clrMapOvr>
    <a:masterClrMapping/>
  </p:clrMapOvr>
  <p:transition spd="med">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 International Trade Deficit</a:t>
            </a:r>
            <a:endParaRPr lang="en-US" dirty="0"/>
          </a:p>
        </p:txBody>
      </p:sp>
      <p:sp>
        <p:nvSpPr>
          <p:cNvPr id="4" name="Slide Number Placeholder 3"/>
          <p:cNvSpPr>
            <a:spLocks noGrp="1"/>
          </p:cNvSpPr>
          <p:nvPr>
            <p:ph type="sldNum" sz="quarter" idx="4"/>
          </p:nvPr>
        </p:nvSpPr>
        <p:spPr/>
        <p:txBody>
          <a:bodyPr/>
          <a:lstStyle/>
          <a:p>
            <a:r>
              <a:rPr lang="en-US" smtClean="0">
                <a:solidFill>
                  <a:srgbClr val="2360AB">
                    <a:alpha val="62000"/>
                  </a:srgbClr>
                </a:solidFill>
              </a:rPr>
              <a:t>3 • </a:t>
            </a:r>
            <a:fld id="{EDFB93E4-638C-3348-855D-DC1780F5DC2C}" type="slidenum">
              <a:rPr lang="en-US" smtClean="0"/>
              <a:pPr/>
              <a:t>28</a:t>
            </a:fld>
            <a:endParaRPr lang="en-US" dirty="0"/>
          </a:p>
        </p:txBody>
      </p:sp>
      <p:pic>
        <p:nvPicPr>
          <p:cNvPr id="1116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5425" y="1600200"/>
            <a:ext cx="6472305"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2257425" y="6032956"/>
            <a:ext cx="4572000" cy="215444"/>
          </a:xfrm>
          <a:prstGeom prst="rect">
            <a:avLst/>
          </a:prstGeom>
        </p:spPr>
        <p:txBody>
          <a:bodyPr>
            <a:spAutoFit/>
          </a:bodyPr>
          <a:lstStyle/>
          <a:p>
            <a:r>
              <a:rPr lang="en-US" sz="800" dirty="0">
                <a:latin typeface="+mn-lt"/>
              </a:rPr>
              <a:t>Source: </a:t>
            </a:r>
            <a:r>
              <a:rPr lang="en-US" sz="800" dirty="0" smtClean="0">
                <a:latin typeface="+mn-lt"/>
                <a:hlinkClick r:id="rId4"/>
              </a:rPr>
              <a:t>https://www.bea.gov/newsreleases/international/trade/2017/pdf/trad1017.pdf</a:t>
            </a:r>
            <a:endParaRPr lang="en-US" sz="800" dirty="0">
              <a:latin typeface="+mn-lt"/>
            </a:endParaRPr>
          </a:p>
        </p:txBody>
      </p:sp>
      <p:sp>
        <p:nvSpPr>
          <p:cNvPr id="3" name="TextBox 2"/>
          <p:cNvSpPr txBox="1"/>
          <p:nvPr/>
        </p:nvSpPr>
        <p:spPr>
          <a:xfrm>
            <a:off x="990600" y="6248400"/>
            <a:ext cx="6629400" cy="369332"/>
          </a:xfrm>
          <a:prstGeom prst="rect">
            <a:avLst/>
          </a:prstGeom>
          <a:noFill/>
        </p:spPr>
        <p:txBody>
          <a:bodyPr wrap="square" rtlCol="0">
            <a:spAutoFit/>
          </a:bodyPr>
          <a:lstStyle/>
          <a:p>
            <a:r>
              <a:rPr lang="en-US" sz="1800" dirty="0" smtClean="0">
                <a:solidFill>
                  <a:srgbClr val="7030A0"/>
                </a:solidFill>
                <a:hlinkClick r:id="rId5"/>
              </a:rPr>
              <a:t>U.S. Historic Trade Balance &amp; Balance of Payments (1960-2014)</a:t>
            </a:r>
            <a:endParaRPr lang="en-US" sz="1800" dirty="0">
              <a:solidFill>
                <a:srgbClr val="7030A0"/>
              </a:solidFill>
            </a:endParaRPr>
          </a:p>
        </p:txBody>
      </p:sp>
    </p:spTree>
    <p:extLst>
      <p:ext uri="{BB962C8B-B14F-4D97-AF65-F5344CB8AC3E}">
        <p14:creationId xmlns:p14="http://schemas.microsoft.com/office/powerpoint/2010/main" val="424102485"/>
      </p:ext>
    </p:extLst>
  </p:cSld>
  <p:clrMapOvr>
    <a:masterClrMapping/>
  </p:clrMapOvr>
  <p:transition spd="med">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Balance of Payments</a:t>
            </a:r>
            <a:endParaRPr lang="en-US" dirty="0"/>
          </a:p>
        </p:txBody>
      </p:sp>
      <p:sp>
        <p:nvSpPr>
          <p:cNvPr id="3" name="Content Placeholder 2"/>
          <p:cNvSpPr>
            <a:spLocks noGrp="1"/>
          </p:cNvSpPr>
          <p:nvPr>
            <p:ph idx="1"/>
          </p:nvPr>
        </p:nvSpPr>
        <p:spPr/>
        <p:txBody>
          <a:bodyPr/>
          <a:lstStyle/>
          <a:p>
            <a:pPr>
              <a:spcAft>
                <a:spcPts val="1200"/>
              </a:spcAft>
            </a:pPr>
            <a:r>
              <a:rPr lang="en-US" dirty="0" smtClean="0"/>
              <a:t>Balance of Trade: The </a:t>
            </a:r>
            <a:r>
              <a:rPr lang="en-US" dirty="0"/>
              <a:t>total value of a nation's </a:t>
            </a:r>
            <a:r>
              <a:rPr lang="en-US" i="1" dirty="0"/>
              <a:t>exports</a:t>
            </a:r>
            <a:r>
              <a:rPr lang="en-US" dirty="0"/>
              <a:t> minus the total value of its </a:t>
            </a:r>
            <a:r>
              <a:rPr lang="en-US" i="1" dirty="0"/>
              <a:t>imports</a:t>
            </a:r>
            <a:r>
              <a:rPr lang="en-US" dirty="0"/>
              <a:t> over some period of time.</a:t>
            </a:r>
          </a:p>
          <a:p>
            <a:r>
              <a:rPr lang="en-US" dirty="0" smtClean="0"/>
              <a:t>Balance </a:t>
            </a:r>
            <a:r>
              <a:rPr lang="en-US" dirty="0"/>
              <a:t>of Payments: </a:t>
            </a:r>
            <a:r>
              <a:rPr lang="en-US" dirty="0" smtClean="0"/>
              <a:t>The </a:t>
            </a:r>
            <a:r>
              <a:rPr lang="en-US" i="1" dirty="0"/>
              <a:t>total flow of money</a:t>
            </a:r>
            <a:r>
              <a:rPr lang="en-US" dirty="0"/>
              <a:t> into or out of a country. </a:t>
            </a:r>
            <a:endParaRPr lang="en-US" dirty="0" smtClean="0"/>
          </a:p>
          <a:p>
            <a:pPr lvl="1"/>
            <a:r>
              <a:rPr lang="en-US" dirty="0" smtClean="0"/>
              <a:t>Exports minus Imports</a:t>
            </a:r>
          </a:p>
          <a:p>
            <a:pPr lvl="1"/>
            <a:r>
              <a:rPr lang="en-US" dirty="0" smtClean="0"/>
              <a:t>Foreign </a:t>
            </a:r>
            <a:r>
              <a:rPr lang="en-US" dirty="0"/>
              <a:t>borrowing and </a:t>
            </a:r>
            <a:r>
              <a:rPr lang="en-US" dirty="0" smtClean="0"/>
              <a:t>lending</a:t>
            </a:r>
          </a:p>
          <a:p>
            <a:pPr lvl="1"/>
            <a:r>
              <a:rPr lang="en-US" dirty="0" smtClean="0"/>
              <a:t>Foreign </a:t>
            </a:r>
            <a:r>
              <a:rPr lang="en-US" dirty="0"/>
              <a:t>aid payments and </a:t>
            </a:r>
            <a:r>
              <a:rPr lang="en-US" dirty="0" smtClean="0"/>
              <a:t>receipts</a:t>
            </a:r>
          </a:p>
          <a:p>
            <a:pPr lvl="1"/>
            <a:r>
              <a:rPr lang="en-US" dirty="0" smtClean="0"/>
              <a:t>Foreign investments</a:t>
            </a:r>
            <a:endParaRPr lang="en-US" dirty="0"/>
          </a:p>
        </p:txBody>
      </p:sp>
      <p:sp>
        <p:nvSpPr>
          <p:cNvPr id="4" name="Slide Number Placeholder 3"/>
          <p:cNvSpPr>
            <a:spLocks noGrp="1"/>
          </p:cNvSpPr>
          <p:nvPr>
            <p:ph type="sldNum" sz="quarter" idx="4"/>
          </p:nvPr>
        </p:nvSpPr>
        <p:spPr/>
        <p:txBody>
          <a:bodyPr/>
          <a:lstStyle/>
          <a:p>
            <a:r>
              <a:rPr lang="en-US" smtClean="0">
                <a:solidFill>
                  <a:srgbClr val="2360AB">
                    <a:alpha val="62000"/>
                  </a:srgbClr>
                </a:solidFill>
              </a:rPr>
              <a:t>3 • </a:t>
            </a:r>
            <a:fld id="{EDFB93E4-638C-3348-855D-DC1780F5DC2C}" type="slidenum">
              <a:rPr lang="en-US" smtClean="0"/>
              <a:pPr/>
              <a:t>29</a:t>
            </a:fld>
            <a:endParaRPr lang="en-US" dirty="0"/>
          </a:p>
        </p:txBody>
      </p:sp>
    </p:spTree>
    <p:extLst>
      <p:ext uri="{BB962C8B-B14F-4D97-AF65-F5344CB8AC3E}">
        <p14:creationId xmlns:p14="http://schemas.microsoft.com/office/powerpoint/2010/main" val="2260205311"/>
      </p:ext>
    </p:extLst>
  </p:cSld>
  <p:clrMapOvr>
    <a:masterClrMapping/>
  </p:clrMapOvr>
  <p:transition spd="med">
    <p:wipe dir="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Exploring Global Business&amp;quot;&quot;/&gt;&lt;property id=&quot;20307&quot; value=&quot;351&quot;/&gt;&lt;/object&gt;&lt;object type=&quot;3&quot; unique_id=&quot;10005&quot;&gt;&lt;property id=&quot;20148&quot; value=&quot;5&quot;/&gt;&lt;property id=&quot;20300&quot; value=&quot;Slide 2 - &amp;quot;Learning Objectives&amp;quot;&quot;/&gt;&lt;property id=&quot;20307&quot; value=&quot;259&quot;/&gt;&lt;/object&gt;&lt;object type=&quot;3&quot; unique_id=&quot;10008&quot;&gt;&lt;property id=&quot;20148&quot; value=&quot;5&quot;/&gt;&lt;property id=&quot;20300&quot; value=&quot;Slide 6 - &amp;quot;Exporting and Importing&amp;quot;&quot;/&gt;&lt;property id=&quot;20307&quot; value=&quot;380&quot;/&gt;&lt;/object&gt;&lt;object type=&quot;3&quot; unique_id=&quot;10011&quot;&gt;&lt;property id=&quot;20148&quot; value=&quot;5&quot;/&gt;&lt;property id=&quot;20300&quot; value=&quot;Slide 19 - &amp;quot;Types of Trade Restrictions&amp;#x0D;&amp;#x0A;Dumping&amp;quot;&quot;/&gt;&lt;property id=&quot;20307&quot; value=&quot;275&quot;/&gt;&lt;/object&gt;&lt;object type=&quot;3&quot; unique_id=&quot;10012&quot;&gt;&lt;property id=&quot;20148&quot; value=&quot;5&quot;/&gt;&lt;property id=&quot;20300&quot; value=&quot;Slide 20 - &amp;quot;Types of Trade Restrictions&amp;#x0D;&amp;#x0A;Nontariff Barriers&amp;quot;&quot;/&gt;&lt;property id=&quot;20307&quot; value=&quot;276&quot;/&gt;&lt;/object&gt;&lt;object type=&quot;3&quot; unique_id=&quot;10013&quot;&gt;&lt;property id=&quot;20148&quot; value=&quot;5&quot;/&gt;&lt;property id=&quot;20300&quot; value=&quot;Slide 21 - &amp;quot;Types of Trade Restrictions&amp;#x0D;&amp;#x0A;Nontariff Barriers (cont’d)&amp;quot;&quot;/&gt;&lt;property id=&quot;20307&quot; value=&quot;328&quot;/&gt;&lt;/object&gt;&lt;object type=&quot;3&quot; unique_id=&quot;10014&quot;&gt;&lt;property id=&quot;20148&quot; value=&quot;5&quot;/&gt;&lt;property id=&quot;20300&quot; value=&quot;Slide 23 - &amp;quot;The Extent of International Business&amp;quot;&quot;/&gt;&lt;property id=&quot;20307&quot; value=&quot;277&quot;/&gt;&lt;/object&gt;&lt;object type=&quot;3&quot; unique_id=&quot;10015&quot;&gt;&lt;property id=&quot;20148&quot; value=&quot;5&quot;/&gt;&lt;property id=&quot;20300&quot; value=&quot;Slide 25 - &amp;quot;The Extent of International Business (cont’d)&amp;quot;&quot;/&gt;&lt;property id=&quot;20307&quot; value=&quot;356&quot;/&gt;&lt;/object&gt;&lt;object type=&quot;3&quot; unique_id=&quot;10016&quot;&gt;&lt;property id=&quot;20148&quot; value=&quot;5&quot;/&gt;&lt;property id=&quot;20300&quot; value=&quot;Slide 27 - &amp;quot;The World Economic Outlook for Trade&amp;quot;&quot;/&gt;&lt;property id=&quot;20307&quot; value=&quot;308&quot;/&gt;&lt;/object&gt;&lt;object type=&quot;3&quot; unique_id=&quot;10017&quot;&gt;&lt;property id=&quot;20148&quot; value=&quot;5&quot;/&gt;&lt;property id=&quot;20300&quot; value=&quot;Slide 28 - &amp;quot;The World Economic Outlook for Trade&amp;#x0D;&amp;#x0A;Canada&amp;quot;&quot;/&gt;&lt;property id=&quot;20307&quot; value=&quot;357&quot;/&gt;&lt;/object&gt;&lt;object type=&quot;3&quot; unique_id=&quot;10019&quot;&gt;&lt;property id=&quot;20148&quot; value=&quot;5&quot;/&gt;&lt;property id=&quot;20300&quot; value=&quot;Slide 32 - &amp;quot;The World Economic Outlook for Trade&amp;#x0D;&amp;#x0A;Commonwealth of Independent States&amp;quot;&quot;/&gt;&lt;property id=&quot;20307&quot; value=&quot;359&quot;/&gt;&lt;/object&gt;&lt;object type=&quot;3&quot; unique_id=&quot;10020&quot;&gt;&lt;property id=&quot;20148&quot; value=&quot;5&quot;/&gt;&lt;property id=&quot;20300&quot; value=&quot;Slide 35 - &amp;quot;International Trade Agreements&amp;#x0D;&amp;#x0A;GATT&amp;quot;&quot;/&gt;&lt;property id=&quot;20307&quot; value=&quot;355&quot;/&gt;&lt;/object&gt;&lt;object type=&quot;3&quot; unique_id=&quot;10021&quot;&gt;&lt;property id=&quot;20148&quot; value=&quot;5&quot;/&gt;&lt;property id=&quot;20300&quot; value=&quot;Slide 38 - &amp;quot;International Trade Agreements&amp;#x0D;&amp;#x0A;WTO&amp;quot;&quot;/&gt;&lt;property id=&quot;20307&quot; value=&quot;315&quot;/&gt;&lt;/object&gt;&lt;object type=&quot;3&quot; unique_id=&quot;10023&quot;&gt;&lt;property id=&quot;20148&quot; value=&quot;5&quot;/&gt;&lt;property id=&quot;20300&quot; value=&quot;Slide 42 - &amp;quot;International Economic Organizations&amp;#x0D;&amp;#x0A;The Evolving European Union&amp;quot;&quot;/&gt;&lt;property id=&quot;20307&quot; value=&quot;337&quot;/&gt;&lt;/object&gt;&lt;object type=&quot;3&quot; unique_id=&quot;10024&quot;&gt;&lt;property id=&quot;20148&quot; value=&quot;5&quot;/&gt;&lt;property id=&quot;20300&quot; value=&quot;Slide 43 - &amp;quot;International Economic Organizations &amp;#x0D;&amp;#x0A;NAFTA&amp;quot;&quot;/&gt;&lt;property id=&quot;20307&quot; value=&quot;309&quot;/&gt;&lt;/object&gt;&lt;object type=&quot;3&quot; unique_id=&quot;10025&quot;&gt;&lt;property id=&quot;20148&quot; value=&quot;5&quot;/&gt;&lt;property id=&quot;20300&quot; value=&quot;Slide 45 - &amp;quot;International Economic Organizations &amp;#x0D;&amp;#x0A;CAFTA-DR&amp;quot;&quot;/&gt;&lt;property id=&quot;20307&quot; value=&quot;353&quot;/&gt;&lt;/object&gt;&lt;object type=&quot;3&quot; unique_id=&quot;10026&quot;&gt;&lt;property id=&quot;20148&quot; value=&quot;5&quot;/&gt;&lt;property id=&quot;20300&quot; value=&quot;Slide 46 - &amp;quot;International Economic Organizations &amp;#x0D;&amp;#x0A;ASEAN&amp;quot;&quot;/&gt;&lt;property id=&quot;20307&quot; value=&quot;310&quot;/&gt;&lt;/object&gt;&lt;object type=&quot;3&quot; unique_id=&quot;10027&quot;&gt;&lt;property id=&quot;20148&quot; value=&quot;5&quot;/&gt;&lt;property id=&quot;20300&quot; value=&quot;Slide 48 - &amp;quot;International Economic Organizations &amp;#x0D;&amp;#x0A;Others&amp;quot;&quot;/&gt;&lt;property id=&quot;20307&quot; value=&quot;312&quot;/&gt;&lt;/object&gt;&lt;object type=&quot;3&quot; unique_id=&quot;10028&quot;&gt;&lt;property id=&quot;20148&quot; value=&quot;5&quot;/&gt;&lt;property id=&quot;20300&quot; value=&quot;Slide 47 - &amp;quot;International Economic Organizations &amp;#x0D;&amp;#x0A;OPEC&amp;quot;&quot;/&gt;&lt;property id=&quot;20307&quot; value=&quot;367&quot;/&gt;&lt;/object&gt;&lt;object type=&quot;3&quot; unique_id=&quot;10029&quot;&gt;&lt;property id=&quot;20148&quot; value=&quot;5&quot;/&gt;&lt;property id=&quot;20300&quot; value=&quot;Slide 49 - &amp;quot;Environmental Forces Impacting &amp;#x0D;&amp;#x0A;International Business&amp;quot;&quot;/&gt;&lt;property id=&quot;20307&quot; value=&quot;368&quot;/&gt;&lt;/object&gt;&lt;object type=&quot;3&quot; unique_id=&quot;10030&quot;&gt;&lt;property id=&quot;20148&quot; value=&quot;5&quot;/&gt;&lt;property id=&quot;20300&quot; value=&quot;Slide 50 - &amp;quot;Class Exercise&amp;quot;&quot;/&gt;&lt;property id=&quot;20307&quot; value=&quot;369&quot;/&gt;&lt;/object&gt;&lt;object type=&quot;3&quot; unique_id=&quot;10031&quot;&gt;&lt;property id=&quot;20148&quot; value=&quot;5&quot;/&gt;&lt;property id=&quot;20300&quot; value=&quot;Slide 51 - &amp;quot;Class Exercise (cont’d)&amp;quot;&quot;/&gt;&lt;property id=&quot;20307&quot; value=&quot;370&quot;/&gt;&lt;/object&gt;&lt;object type=&quot;3&quot; unique_id=&quot;10032&quot;&gt;&lt;property id=&quot;20148&quot; value=&quot;5&quot;/&gt;&lt;property id=&quot;20300&quot; value=&quot;Slide 52 - &amp;quot;Methods of Entering International Business&amp;#x0D;&amp;#x0A;Licensing&amp;quot;&quot;/&gt;&lt;property id=&quot;20307&quot; value=&quot;316&quot;/&gt;&lt;/object&gt;&lt;object type=&quot;3&quot; unique_id=&quot;10033&quot;&gt;&lt;property id=&quot;20148&quot; value=&quot;5&quot;/&gt;&lt;property id=&quot;20300&quot; value=&quot;Slide 53 - &amp;quot;Methods of Entering International Business&amp;#x0D;&amp;#x0A;Exporting&amp;quot;&quot;/&gt;&lt;property id=&quot;20307&quot; value=&quot;317&quot;/&gt;&lt;/object&gt;&lt;object type=&quot;3&quot; unique_id=&quot;10034&quot;&gt;&lt;property id=&quot;20148&quot; value=&quot;5&quot;/&gt;&lt;property id=&quot;20300&quot; value=&quot;Slide 54 - &amp;quot;Methods of Entering International Business Exporting (cont’d)&amp;quot;&quot;/&gt;&lt;property id=&quot;20307&quot; value=&quot;318&quot;/&gt;&lt;/object&gt;&lt;object type=&quot;3&quot; unique_id=&quot;10035&quot;&gt;&lt;property id=&quot;20148&quot; value=&quot;5&quot;/&gt;&lt;property id=&quot;20300&quot; value=&quot;Slide 55 - &amp;quot;Using the Internet&amp;quot;&quot;/&gt;&lt;property id=&quot;20307&quot; value=&quot;371&quot;/&gt;&lt;/object&gt;&lt;object type=&quot;3&quot; unique_id=&quot;10036&quot;&gt;&lt;property id=&quot;20148&quot; value=&quot;5&quot;/&gt;&lt;property id=&quot;20300&quot; value=&quot;Slide 56 - &amp;quot;Organizing for &amp;#x0D;&amp;#x0A;International Business&amp;quot;&quot;/&gt;&lt;property id=&quot;20307&quot; value=&quot;383&quot;/&gt;&lt;/object&gt;&lt;object type=&quot;3&quot; unique_id=&quot;10037&quot;&gt;&lt;property id=&quot;20148&quot; value=&quot;5&quot;/&gt;&lt;property id=&quot;20300&quot; value=&quot;Slide 57 - &amp;quot;Methods of Entering International Business&amp;#x0D;&amp;#x0A;Joint Ventures&amp;quot;&quot;/&gt;&lt;property id=&quot;20307&quot; value=&quot;319&quot;/&gt;&lt;/object&gt;&lt;object type=&quot;3&quot; unique_id=&quot;10038&quot;&gt;&lt;property id=&quot;20148&quot; value=&quot;5&quot;/&gt;&lt;property id=&quot;20300&quot; value=&quot;Slide 58 - &amp;quot;Methods of Entering International Business&amp;#x0D;&amp;#x0A;Totally Owned Facilities&amp;quot;&quot;/&gt;&lt;property id=&quot;20307&quot; value=&quot;320&quot;/&gt;&lt;/object&gt;&lt;object type=&quot;3&quot; unique_id=&quot;10039&quot;&gt;&lt;property id=&quot;20148&quot; value=&quot;5&quot;/&gt;&lt;property id=&quot;20300&quot; value=&quot;Slide 59 - &amp;quot;Methods of Entering International Business&amp;#x0D;&amp;#x0A;Strategic Alliances&amp;quot;&quot;/&gt;&lt;property id=&quot;20307&quot; value=&quot;321&quot;/&gt;&lt;/object&gt;&lt;object type=&quot;3&quot; unique_id=&quot;10040&quot;&gt;&lt;property id=&quot;20148&quot; value=&quot;5&quot;/&gt;&lt;property id=&quot;20300&quot; value=&quot;Slide 61 - &amp;quot;Methods of Entering International Business Countertrade&amp;quot;&quot;/&gt;&lt;property id=&quot;20307&quot; value=&quot;329&quot;/&gt;&lt;/object&gt;&lt;object type=&quot;3&quot; unique_id=&quot;10041&quot;&gt;&lt;property id=&quot;20148&quot; value=&quot;5&quot;/&gt;&lt;property id=&quot;20300&quot; value=&quot;Slide 64 - &amp;quot;Sources of Export Assistance&amp;#x0D;&amp;#x0A;NEI&amp;quot;&quot;/&gt;&lt;property id=&quot;20307&quot; value=&quot;362&quot;/&gt;&lt;/object&gt;&lt;object type=&quot;3&quot; unique_id=&quot;10044&quot;&gt;&lt;property id=&quot;20148&quot; value=&quot;5&quot;/&gt;&lt;property id=&quot;20300&quot; value=&quot;Slide 65 - &amp;quot;Financing International Business&amp;quot;&quot;/&gt;&lt;property id=&quot;20307&quot; value=&quot;292&quot;/&gt;&lt;/object&gt;&lt;object type=&quot;3&quot; unique_id=&quot;10303&quot;&gt;&lt;property id=&quot;20148&quot; value=&quot;5&quot;/&gt;&lt;property id=&quot;20300&quot; value=&quot;Slide 3 - &amp;quot;Volkswagen Speeds Along on Global Sales&amp;quot;&quot;/&gt;&lt;property id=&quot;20307&quot; value=&quot;384&quot;/&gt;&lt;/object&gt;&lt;object type=&quot;3&quot; unique_id=&quot;10304&quot;&gt;&lt;property id=&quot;20148&quot; value=&quot;5&quot;/&gt;&lt;property id=&quot;20300&quot; value=&quot;Slide 4 - &amp;quot;Absolute Advantage&amp;quot;&quot;/&gt;&lt;property id=&quot;20307&quot; value=&quot;385&quot;/&gt;&lt;/object&gt;&lt;object type=&quot;3&quot; unique_id=&quot;10305&quot;&gt;&lt;property id=&quot;20148&quot; value=&quot;5&quot;/&gt;&lt;property id=&quot;20300&quot; value=&quot;Slide 5 - &amp;quot;Comparative Advantage&amp;quot;&quot;/&gt;&lt;property id=&quot;20307&quot; value=&quot;386&quot;/&gt;&lt;/object&gt;&lt;object type=&quot;3&quot; unique_id=&quot;10306&quot;&gt;&lt;property id=&quot;20148&quot; value=&quot;5&quot;/&gt;&lt;property id=&quot;20300&quot; value=&quot;Slide 8 - &amp;quot;Balance of Trade&amp;quot;&quot;/&gt;&lt;property id=&quot;20307&quot; value=&quot;387&quot;/&gt;&lt;/object&gt;&lt;object type=&quot;3&quot; unique_id=&quot;10307&quot;&gt;&lt;property id=&quot;20148&quot; value=&quot;5&quot;/&gt;&lt;property id=&quot;20300&quot; value=&quot;Slide 10 - &amp;quot;Trade Deficit&amp;quot;&quot;/&gt;&lt;property id=&quot;20307&quot; value=&quot;388&quot;/&gt;&lt;/object&gt;&lt;object type=&quot;3&quot; unique_id=&quot;10308&quot;&gt;&lt;property id=&quot;20148&quot; value=&quot;5&quot;/&gt;&lt;property id=&quot;20300&quot; value=&quot;Slide 11 - &amp;quot;US International Trade Deficit&amp;quot;&quot;/&gt;&lt;property id=&quot;20307&quot; value=&quot;389&quot;/&gt;&lt;/object&gt;&lt;object type=&quot;3&quot; unique_id=&quot;11253&quot;&gt;&lt;property id=&quot;20148&quot; value=&quot;5&quot;/&gt;&lt;property id=&quot;20300&quot; value=&quot;Slide 7 - &amp;quot;Exports by State&amp;quot;&quot;/&gt;&lt;property id=&quot;20307&quot; value=&quot;391&quot;/&gt;&lt;/object&gt;&lt;object type=&quot;3&quot; unique_id=&quot;11254&quot;&gt;&lt;property id=&quot;20148&quot; value=&quot;5&quot;/&gt;&lt;property id=&quot;20300&quot; value=&quot;Slide 9 - &amp;quot;U.S International Trade in Goods and Services&amp;quot;&quot;/&gt;&lt;property id=&quot;20307&quot; value=&quot;392&quot;/&gt;&lt;/object&gt;&lt;object type=&quot;3&quot; unique_id=&quot;11255&quot;&gt;&lt;property id=&quot;20148&quot; value=&quot;5&quot;/&gt;&lt;property id=&quot;20300&quot; value=&quot;Slide 12 - &amp;quot;Balance of Payments&amp;quot;&quot;/&gt;&lt;property id=&quot;20307&quot; value=&quot;390&quot;/&gt;&lt;/object&gt;&lt;object type=&quot;3&quot; unique_id=&quot;11256&quot;&gt;&lt;property id=&quot;20148&quot; value=&quot;5&quot;/&gt;&lt;property id=&quot;20300&quot; value=&quot;Slide 13 - &amp;quot;Reasons for Trade Restrictions&amp;quot;&quot;/&gt;&lt;property id=&quot;20307&quot; value=&quot;393&quot;/&gt;&lt;/object&gt;&lt;object type=&quot;3&quot; unique_id=&quot;11257&quot;&gt;&lt;property id=&quot;20148&quot; value=&quot;5&quot;/&gt;&lt;property id=&quot;20300&quot; value=&quot;Slide 14 - &amp;quot;Reasons for Trade Restrictions&amp;quot;&quot;/&gt;&lt;property id=&quot;20307&quot; value=&quot;394&quot;/&gt;&lt;/object&gt;&lt;object type=&quot;3&quot; unique_id=&quot;11258&quot;&gt;&lt;property id=&quot;20148&quot; value=&quot;5&quot;/&gt;&lt;property id=&quot;20300&quot; value=&quot;Slide 15 - &amp;quot;Reasons Against Trade Restrictions&amp;quot;&quot;/&gt;&lt;property id=&quot;20307&quot; value=&quot;395&quot;/&gt;&lt;/object&gt;&lt;object type=&quot;3&quot; unique_id=&quot;11259&quot;&gt;&lt;property id=&quot;20148&quot; value=&quot;5&quot;/&gt;&lt;property id=&quot;20300&quot; value=&quot;Slide 16 - &amp;quot;Restrictions to International Business&amp;quot;&quot;/&gt;&lt;property id=&quot;20307&quot; value=&quot;396&quot;/&gt;&lt;/object&gt;&lt;object type=&quot;3&quot; unique_id=&quot;11260&quot;&gt;&lt;property id=&quot;20148&quot; value=&quot;5&quot;/&gt;&lt;property id=&quot;20300&quot; value=&quot;Slide 17 - &amp;quot;Trade with China &amp;#x0D;&amp;#x0A;Jan – Aug 2012&amp;quot;&quot;/&gt;&lt;property id=&quot;20307&quot; value=&quot;397&quot;/&gt;&lt;/object&gt;&lt;object type=&quot;3&quot; unique_id=&quot;11261&quot;&gt;&lt;property id=&quot;20148&quot; value=&quot;5&quot;/&gt;&lt;property id=&quot;20300&quot; value=&quot;Slide 18 - &amp;quot;Types of Trade Restrictions&amp;#x0D;&amp;#x0A;Tariffs&amp;quot;&quot;/&gt;&lt;property id=&quot;20307&quot; value=&quot;398&quot;/&gt;&lt;/object&gt;&lt;object type=&quot;3&quot; unique_id=&quot;11262&quot;&gt;&lt;property id=&quot;20148&quot; value=&quot;5&quot;/&gt;&lt;property id=&quot;20300&quot; value=&quot;Slide 22 - &amp;quot;Types of Trade Restrictions&amp;#x0D;&amp;#x0A;Cultural Attitudes&amp;quot;&quot;/&gt;&lt;property id=&quot;20307&quot; value=&quot;399&quot;/&gt;&lt;/object&gt;&lt;object type=&quot;3&quot; unique_id=&quot;11263&quot;&gt;&lt;property id=&quot;20148&quot; value=&quot;5&quot;/&gt;&lt;property id=&quot;20300&quot; value=&quot;Slide 24 - &amp;quot;The Extent of International Business&amp;quot;&quot;/&gt;&lt;property id=&quot;20307&quot; value=&quot;400&quot;/&gt;&lt;/object&gt;&lt;object type=&quot;3&quot; unique_id=&quot;11264&quot;&gt;&lt;property id=&quot;20148&quot; value=&quot;5&quot;/&gt;&lt;property id=&quot;20300&quot; value=&quot;Slide 26 - &amp;quot;The World Economic Outlook for Trade&amp;quot;&quot;/&gt;&lt;property id=&quot;20307&quot; value=&quot;401&quot;/&gt;&lt;/object&gt;&lt;object type=&quot;3&quot; unique_id=&quot;11265&quot;&gt;&lt;property id=&quot;20148&quot; value=&quot;5&quot;/&gt;&lt;property id=&quot;20300&quot; value=&quot;Slide 29 - &amp;quot;The World Economic Outlook for Trade&amp;#x0D;&amp;#x0A;EU and UK&amp;quot;&quot;/&gt;&lt;property id=&quot;20307&quot; value=&quot;402&quot;/&gt;&lt;/object&gt;&lt;object type=&quot;3&quot; unique_id=&quot;11266&quot;&gt;&lt;property id=&quot;20148&quot; value=&quot;5&quot;/&gt;&lt;property id=&quot;20300&quot; value=&quot;Slide 30 - &amp;quot;The World Economic Outlook for Trade&amp;#x0D;&amp;#x0A;Japan and China&amp;quot;&quot;/&gt;&lt;property id=&quot;20307&quot; value=&quot;403&quot;/&gt;&lt;/object&gt;&lt;object type=&quot;3&quot; unique_id=&quot;11267&quot;&gt;&lt;property id=&quot;20148&quot; value=&quot;5&quot;/&gt;&lt;property id=&quot;20300&quot; value=&quot;Slide 31 - &amp;quot;The World Economic Outlook&amp;#x0D;&amp;#x0A;India and ASEAN-5 Countries&amp;quot;&quot;/&gt;&lt;property id=&quot;20307&quot; value=&quot;404&quot;/&gt;&lt;/object&gt;&lt;object type=&quot;3&quot; unique_id=&quot;11448&quot;&gt;&lt;property id=&quot;20148&quot; value=&quot;5&quot;/&gt;&lt;property id=&quot;20300&quot; value=&quot;Slide 33 - &amp;quot;Exports and the U.S. Economy&amp;quot;&quot;/&gt;&lt;property id=&quot;20307&quot; value=&quot;405&quot;/&gt;&lt;/object&gt;&lt;object type=&quot;3&quot; unique_id=&quot;12109&quot;&gt;&lt;property id=&quot;20148&quot; value=&quot;5&quot;/&gt;&lt;property id=&quot;20300&quot; value=&quot;Slide 34 - &amp;quot;U.S. Goods Export and Import Shares in 2011&amp;quot;&quot;/&gt;&lt;property id=&quot;20307&quot; value=&quot;406&quot;/&gt;&lt;/object&gt;&lt;object type=&quot;3&quot; unique_id=&quot;12110&quot;&gt;&lt;property id=&quot;20148&quot; value=&quot;5&quot;/&gt;&lt;property id=&quot;20300&quot; value=&quot;Slide 36 - &amp;quot;International Trade Agreements&amp;#x0D;&amp;#x0A;GATT&amp;quot;&quot;/&gt;&lt;property id=&quot;20307&quot; value=&quot;408&quot;/&gt;&lt;/object&gt;&lt;object type=&quot;3&quot; unique_id=&quot;12111&quot;&gt;&lt;property id=&quot;20148&quot; value=&quot;5&quot;/&gt;&lt;property id=&quot;20300&quot; value=&quot;Slide 37 - &amp;quot;International Trade Agreements&amp;#x0D;&amp;#x0A;GATT&amp;quot;&quot;/&gt;&lt;property id=&quot;20307&quot; value=&quot;409&quot;/&gt;&lt;/object&gt;&lt;object type=&quot;3&quot; unique_id=&quot;12112&quot;&gt;&lt;property id=&quot;20148&quot; value=&quot;5&quot;/&gt;&lt;property id=&quot;20300&quot; value=&quot;Slide 39 - &amp;quot;WTO Members Share in &amp;#x0D;&amp;#x0A;World Merchandise Trade, 2010&amp;quot;&quot;/&gt;&lt;property id=&quot;20307&quot; value=&quot;407&quot;/&gt;&lt;/object&gt;&lt;object type=&quot;3&quot; unique_id=&quot;12113&quot;&gt;&lt;property id=&quot;20148&quot; value=&quot;5&quot;/&gt;&lt;property id=&quot;20300&quot; value=&quot;Slide 40 - &amp;quot;World Trade and the Global Economic Crisis&amp;quot;&quot;/&gt;&lt;property id=&quot;20307&quot; value=&quot;410&quot;/&gt;&lt;/object&gt;&lt;object type=&quot;3&quot; unique_id=&quot;12114&quot;&gt;&lt;property id=&quot;20148&quot; value=&quot;5&quot;/&gt;&lt;property id=&quot;20300&quot; value=&quot;Slide 41 - &amp;quot;World Trade and the Global Economic Crisis&amp;quot;&quot;/&gt;&lt;property id=&quot;20307&quot; value=&quot;411&quot;/&gt;&lt;/object&gt;&lt;object type=&quot;3&quot; unique_id=&quot;12115&quot;&gt;&lt;property id=&quot;20148&quot; value=&quot;5&quot;/&gt;&lt;property id=&quot;20300&quot; value=&quot;Slide 44 - &amp;quot;International Economic Organizations &amp;#x0D;&amp;#x0A;NAFTA&amp;quot;&quot;/&gt;&lt;property id=&quot;20307&quot; value=&quot;412&quot;/&gt;&lt;/object&gt;&lt;object type=&quot;3&quot; unique_id=&quot;12579&quot;&gt;&lt;property id=&quot;20148&quot; value=&quot;5&quot;/&gt;&lt;property id=&quot;20300&quot; value=&quot;Slide 60 - &amp;quot;Methods of Entering International Business&amp;#x0D;&amp;#x0A;Trading Companies&amp;quot;&quot;/&gt;&lt;property id=&quot;20307&quot; value=&quot;413&quot;/&gt;&lt;/object&gt;&lt;object type=&quot;3&quot; unique_id=&quot;12781&quot;&gt;&lt;property id=&quot;20148&quot; value=&quot;5&quot;/&gt;&lt;property id=&quot;20300&quot; value=&quot;Slide 62 - &amp;quot;Methods of Entering International Business &amp;#x0D;&amp;#x0A;Multinational Enterprise&amp;quot;&quot;/&gt;&lt;property id=&quot;20307&quot; value=&quot;414&quot;/&gt;&lt;/object&gt;&lt;object type=&quot;3&quot; unique_id=&quot;13054&quot;&gt;&lt;property id=&quot;20148&quot; value=&quot;5&quot;/&gt;&lt;property id=&quot;20300&quot; value=&quot;Slide 63 - &amp;quot;Methods of Entering International Business &amp;#x0D;&amp;#x0A;Steps in Entering International Markets&amp;quot;&quot;/&gt;&lt;property id=&quot;20307&quot; value=&quot;415&quot;/&gt;&lt;/object&gt;&lt;object type=&quot;3&quot; unique_id=&quot;13055&quot;&gt;&lt;property id=&quot;20148&quot; value=&quot;5&quot;/&gt;&lt;property id=&quot;20300&quot; value=&quot;Slide 66 - &amp;quot;The Challenges Ahead&amp;quot;&quot;/&gt;&lt;property id=&quot;20307&quot; value=&quot;416&quot;/&gt;&lt;/object&gt;&lt;/object&gt;&lt;/object&gt;&lt;/database&gt;"/>
  <p:tag name="SECTOMILLISECCONVERTED" val="1"/>
</p:tagLst>
</file>

<file path=ppt/theme/theme1.xml><?xml version="1.0" encoding="utf-8"?>
<a:theme xmlns:a="http://schemas.openxmlformats.org/drawingml/2006/main" name="Pride12e">
  <a:themeElements>
    <a:clrScheme name="BUS11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C00000"/>
      </a:accent5>
      <a:accent6>
        <a:srgbClr val="9C9CDE"/>
      </a:accent6>
      <a:hlink>
        <a:srgbClr val="009999"/>
      </a:hlink>
      <a:folHlink>
        <a:srgbClr val="99CC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Pride12e.thmx</Template>
  <TotalTime>7293</TotalTime>
  <Words>1853</Words>
  <Application>Microsoft Office PowerPoint</Application>
  <PresentationFormat>On-screen Show (4:3)</PresentationFormat>
  <Paragraphs>270</Paragraphs>
  <Slides>29</Slides>
  <Notes>28</Notes>
  <HiddenSlides>1</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29</vt:i4>
      </vt:variant>
    </vt:vector>
  </HeadingPairs>
  <TitlesOfParts>
    <vt:vector size="40" baseType="lpstr">
      <vt:lpstr>Arial</vt:lpstr>
      <vt:lpstr>Arial Black</vt:lpstr>
      <vt:lpstr>Arial Narrow</vt:lpstr>
      <vt:lpstr>Arial Narrow Bold</vt:lpstr>
      <vt:lpstr>Bookman Old Style</vt:lpstr>
      <vt:lpstr>Calibri</vt:lpstr>
      <vt:lpstr>Lucida Sans</vt:lpstr>
      <vt:lpstr>Times New Roman</vt:lpstr>
      <vt:lpstr>Trebuchet MS</vt:lpstr>
      <vt:lpstr>Wingdings</vt:lpstr>
      <vt:lpstr>Pride12e</vt:lpstr>
      <vt:lpstr>Exploring Global Business</vt:lpstr>
      <vt:lpstr>Learning Objectives </vt:lpstr>
      <vt:lpstr>International Business</vt:lpstr>
      <vt:lpstr>Business Opportunities</vt:lpstr>
      <vt:lpstr>Why Nations Trade</vt:lpstr>
      <vt:lpstr>Why Nations Trade</vt:lpstr>
      <vt:lpstr>Strategies for Reaching Global Markets</vt:lpstr>
      <vt:lpstr>Organizing for  International Business</vt:lpstr>
      <vt:lpstr>International Trade</vt:lpstr>
      <vt:lpstr>International Trade</vt:lpstr>
      <vt:lpstr>Why Nations Trade</vt:lpstr>
      <vt:lpstr>Major U.S. Exports and Imports</vt:lpstr>
      <vt:lpstr>Exports by State</vt:lpstr>
      <vt:lpstr>Largest Trading Partners for U.S.</vt:lpstr>
      <vt:lpstr>Size of the International Marketplace</vt:lpstr>
      <vt:lpstr>Determining Trading Partners Population Size vs. Prosperity</vt:lpstr>
      <vt:lpstr>International Sources of Factors of Production</vt:lpstr>
      <vt:lpstr>Exporting and Importing</vt:lpstr>
      <vt:lpstr>Absolute Advantage</vt:lpstr>
      <vt:lpstr>Comparative Advantage</vt:lpstr>
      <vt:lpstr>Competitive Advantage</vt:lpstr>
      <vt:lpstr>U.S. Trade in Goods</vt:lpstr>
      <vt:lpstr>U.S. Trade in Services</vt:lpstr>
      <vt:lpstr>Balance of Trade</vt:lpstr>
      <vt:lpstr>U.S. International Trade  in Goods and Services</vt:lpstr>
      <vt:lpstr>U.S. International Trade  in Goods and Services</vt:lpstr>
      <vt:lpstr>Trade Deficit</vt:lpstr>
      <vt:lpstr>US International Trade Deficit</vt:lpstr>
      <vt:lpstr>Balance of Payments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Three</dc:title>
  <dc:creator>Tianna Tagami, Instructional Designer</dc:creator>
  <cp:lastModifiedBy>Ellen Hanlon</cp:lastModifiedBy>
  <cp:revision>331</cp:revision>
  <cp:lastPrinted>2017-10-10T05:36:04Z</cp:lastPrinted>
  <dcterms:modified xsi:type="dcterms:W3CDTF">2018-02-13T06:50:27Z</dcterms:modified>
</cp:coreProperties>
</file>